
<file path=[Content_Types].xml><?xml version="1.0" encoding="utf-8"?>
<Types xmlns="http://schemas.openxmlformats.org/package/2006/content-types">
  <Default Extension="jpeg" ContentType="image/jpe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
  </p:notesMasterIdLst>
  <p:sldIdLst>
    <p:sldId id="256" r:id="rId5"/>
  </p:sldIdLst>
  <p:sldSz cx="15125700" cy="8521700"/>
  <p:notesSz cx="15125700" cy="85217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8EFD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DF02342-FE7C-324F-9197-389806DADAAE}" v="18" dt="2026-02-25T13:24:13.23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2880"/>
        <p:guide pos="2160"/>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5/10/relationships/revisionInfo" Target="revisionInfo.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6554788" cy="427038"/>
          </a:xfrm>
          <a:prstGeom prst="rect">
            <a:avLst/>
          </a:prstGeom>
        </p:spPr>
        <p:txBody>
          <a:bodyPr vert="horz" lIns="91440" tIns="45720" rIns="91440" bIns="45720" rtlCol="0"/>
          <a:lstStyle>
            <a:lvl1pPr algn="l">
              <a:defRPr sz="1200"/>
            </a:lvl1pPr>
          </a:lstStyle>
          <a:p>
            <a:endParaRPr lang="en-GB"/>
          </a:p>
        </p:txBody>
      </p:sp>
      <p:sp>
        <p:nvSpPr>
          <p:cNvPr id="3" name="Espace réservé de la date 2"/>
          <p:cNvSpPr>
            <a:spLocks noGrp="1"/>
          </p:cNvSpPr>
          <p:nvPr>
            <p:ph type="dt" idx="1"/>
          </p:nvPr>
        </p:nvSpPr>
        <p:spPr>
          <a:xfrm>
            <a:off x="8567738" y="0"/>
            <a:ext cx="6554787" cy="427038"/>
          </a:xfrm>
          <a:prstGeom prst="rect">
            <a:avLst/>
          </a:prstGeom>
        </p:spPr>
        <p:txBody>
          <a:bodyPr vert="horz" lIns="91440" tIns="45720" rIns="91440" bIns="45720" rtlCol="0"/>
          <a:lstStyle>
            <a:lvl1pPr algn="r">
              <a:defRPr sz="1200"/>
            </a:lvl1pPr>
          </a:lstStyle>
          <a:p>
            <a:fld id="{141AF366-67DB-4B36-B67E-944C893E704A}" type="datetimeFigureOut">
              <a:rPr lang="en-GB" smtClean="0"/>
              <a:t>18/03/2026</a:t>
            </a:fld>
            <a:endParaRPr lang="en-GB"/>
          </a:p>
        </p:txBody>
      </p:sp>
      <p:sp>
        <p:nvSpPr>
          <p:cNvPr id="4" name="Espace réservé de l'image des diapositives 3"/>
          <p:cNvSpPr>
            <a:spLocks noGrp="1" noRot="1" noChangeAspect="1"/>
          </p:cNvSpPr>
          <p:nvPr>
            <p:ph type="sldImg" idx="2"/>
          </p:nvPr>
        </p:nvSpPr>
        <p:spPr>
          <a:xfrm>
            <a:off x="5010150" y="1065213"/>
            <a:ext cx="5105400" cy="2876550"/>
          </a:xfrm>
          <a:prstGeom prst="rect">
            <a:avLst/>
          </a:prstGeom>
          <a:noFill/>
          <a:ln w="12700">
            <a:solidFill>
              <a:prstClr val="black"/>
            </a:solidFill>
          </a:ln>
        </p:spPr>
        <p:txBody>
          <a:bodyPr vert="horz" lIns="91440" tIns="45720" rIns="91440" bIns="45720" rtlCol="0" anchor="ctr"/>
          <a:lstStyle/>
          <a:p>
            <a:endParaRPr lang="en-GB"/>
          </a:p>
        </p:txBody>
      </p:sp>
      <p:sp>
        <p:nvSpPr>
          <p:cNvPr id="5" name="Espace réservé des notes 4"/>
          <p:cNvSpPr>
            <a:spLocks noGrp="1"/>
          </p:cNvSpPr>
          <p:nvPr>
            <p:ph type="body" sz="quarter" idx="3"/>
          </p:nvPr>
        </p:nvSpPr>
        <p:spPr>
          <a:xfrm>
            <a:off x="1512888" y="4100513"/>
            <a:ext cx="12099925" cy="3355975"/>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a:p>
        </p:txBody>
      </p:sp>
      <p:sp>
        <p:nvSpPr>
          <p:cNvPr id="6" name="Espace réservé du pied de page 5"/>
          <p:cNvSpPr>
            <a:spLocks noGrp="1"/>
          </p:cNvSpPr>
          <p:nvPr>
            <p:ph type="ftr" sz="quarter" idx="4"/>
          </p:nvPr>
        </p:nvSpPr>
        <p:spPr>
          <a:xfrm>
            <a:off x="0" y="8094663"/>
            <a:ext cx="6554788" cy="427037"/>
          </a:xfrm>
          <a:prstGeom prst="rect">
            <a:avLst/>
          </a:prstGeom>
        </p:spPr>
        <p:txBody>
          <a:bodyPr vert="horz" lIns="91440" tIns="45720" rIns="91440" bIns="45720" rtlCol="0" anchor="b"/>
          <a:lstStyle>
            <a:lvl1pPr algn="l">
              <a:defRPr sz="1200"/>
            </a:lvl1pPr>
          </a:lstStyle>
          <a:p>
            <a:endParaRPr lang="en-GB"/>
          </a:p>
        </p:txBody>
      </p:sp>
      <p:sp>
        <p:nvSpPr>
          <p:cNvPr id="7" name="Espace réservé du numéro de diapositive 6"/>
          <p:cNvSpPr>
            <a:spLocks noGrp="1"/>
          </p:cNvSpPr>
          <p:nvPr>
            <p:ph type="sldNum" sz="quarter" idx="5"/>
          </p:nvPr>
        </p:nvSpPr>
        <p:spPr>
          <a:xfrm>
            <a:off x="8567738" y="8094663"/>
            <a:ext cx="6554787" cy="427037"/>
          </a:xfrm>
          <a:prstGeom prst="rect">
            <a:avLst/>
          </a:prstGeom>
        </p:spPr>
        <p:txBody>
          <a:bodyPr vert="horz" lIns="91440" tIns="45720" rIns="91440" bIns="45720" rtlCol="0" anchor="b"/>
          <a:lstStyle>
            <a:lvl1pPr algn="r">
              <a:defRPr sz="1200"/>
            </a:lvl1pPr>
          </a:lstStyle>
          <a:p>
            <a:fld id="{C3EFE5DD-BFF2-402D-BC0F-96C11CCFDD63}" type="slidenum">
              <a:rPr lang="en-GB" smtClean="0"/>
              <a:t>‹#›</a:t>
            </a:fld>
            <a:endParaRPr lang="en-GB"/>
          </a:p>
        </p:txBody>
      </p:sp>
    </p:spTree>
    <p:extLst>
      <p:ext uri="{BB962C8B-B14F-4D97-AF65-F5344CB8AC3E}">
        <p14:creationId xmlns:p14="http://schemas.microsoft.com/office/powerpoint/2010/main" val="2213334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GB"/>
          </a:p>
        </p:txBody>
      </p:sp>
      <p:sp>
        <p:nvSpPr>
          <p:cNvPr id="4" name="Espace réservé du numéro de diapositive 3"/>
          <p:cNvSpPr>
            <a:spLocks noGrp="1"/>
          </p:cNvSpPr>
          <p:nvPr>
            <p:ph type="sldNum" sz="quarter" idx="5"/>
          </p:nvPr>
        </p:nvSpPr>
        <p:spPr/>
        <p:txBody>
          <a:bodyPr/>
          <a:lstStyle/>
          <a:p>
            <a:fld id="{C3EFE5DD-BFF2-402D-BC0F-96C11CCFDD63}" type="slidenum">
              <a:rPr lang="en-GB" smtClean="0"/>
              <a:t>1</a:t>
            </a:fld>
            <a:endParaRPr lang="en-GB"/>
          </a:p>
        </p:txBody>
      </p:sp>
    </p:spTree>
    <p:extLst>
      <p:ext uri="{BB962C8B-B14F-4D97-AF65-F5344CB8AC3E}">
        <p14:creationId xmlns:p14="http://schemas.microsoft.com/office/powerpoint/2010/main" val="37964821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677DDB3-6A8C-E2A4-67FE-EA3E1B5452F9}"/>
              </a:ext>
            </a:extLst>
          </p:cNvPr>
          <p:cNvSpPr txBox="1"/>
          <p:nvPr>
            <p:extLst>
              <p:ext uri="{1162E1C5-73C7-4A58-AE30-91384D911F3F}">
                <p184:classification xmlns:p184="http://schemas.microsoft.com/office/powerpoint/2018/4/main" val="ftr"/>
              </p:ext>
            </p:extLst>
          </p:nvPr>
        </p:nvSpPr>
        <p:spPr>
          <a:xfrm>
            <a:off x="7140575" y="8194040"/>
            <a:ext cx="876300" cy="137160"/>
          </a:xfrm>
          <a:prstGeom prst="rect">
            <a:avLst/>
          </a:prstGeom>
        </p:spPr>
        <p:txBody>
          <a:bodyPr horzOverflow="overflow" lIns="0" tIns="0" rIns="0" bIns="0">
            <a:spAutoFit/>
          </a:bodyPr>
          <a:lstStyle/>
          <a:p>
            <a:pPr algn="l"/>
            <a:r>
              <a:rPr lang="en-US" sz="900">
                <a:solidFill>
                  <a:srgbClr val="008000">
                    <a:alpha val="50000"/>
                  </a:srgbClr>
                </a:solidFill>
                <a:latin typeface="arial" panose="020B0604020202020204" pitchFamily="34" charset="0"/>
                <a:cs typeface="arial" panose="020B0604020202020204" pitchFamily="34" charset="0"/>
              </a:rPr>
              <a:t>C1 - Internal use</a:t>
            </a:r>
          </a:p>
        </p:txBody>
      </p:sp>
    </p:spTree>
  </p:cSld>
  <p:clrMap bg1="lt1" tx1="dk1" bg2="lt2" tx2="dk2" accent1="accent1" accent2="accent2" accent3="accent3" accent4="accent4" accent5="accent5" accent6="accent6" hlink="hlink" folHlink="folHlink"/>
  <p:sldLayoutIdLst>
    <p:sldLayoutId id="2147483649"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tif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8" name="object 650">
            <a:extLst>
              <a:ext uri="{FF2B5EF4-FFF2-40B4-BE49-F238E27FC236}">
                <a16:creationId xmlns:a16="http://schemas.microsoft.com/office/drawing/2014/main" id="{3DBBB699-62A9-99A6-31B6-A12B5C613F43}"/>
              </a:ext>
            </a:extLst>
          </p:cNvPr>
          <p:cNvSpPr/>
          <p:nvPr/>
        </p:nvSpPr>
        <p:spPr>
          <a:xfrm>
            <a:off x="87" y="1393748"/>
            <a:ext cx="15127200" cy="7148851"/>
          </a:xfrm>
          <a:custGeom>
            <a:avLst/>
            <a:gdLst/>
            <a:ahLst/>
            <a:cxnLst/>
            <a:rect l="l" t="t" r="r" b="b"/>
            <a:pathLst>
              <a:path w="14219989" h="18180790">
                <a:moveTo>
                  <a:pt x="0" y="0"/>
                </a:moveTo>
                <a:lnTo>
                  <a:pt x="0" y="18180790"/>
                </a:lnTo>
                <a:lnTo>
                  <a:pt x="14219989" y="18180790"/>
                </a:lnTo>
                <a:lnTo>
                  <a:pt x="14219989" y="0"/>
                </a:lnTo>
                <a:lnTo>
                  <a:pt x="0" y="0"/>
                </a:lnTo>
                <a:close/>
              </a:path>
            </a:pathLst>
          </a:custGeom>
          <a:solidFill>
            <a:srgbClr val="00B050">
              <a:alpha val="20000"/>
            </a:srgbClr>
          </a:solidFill>
          <a:ln>
            <a:noFill/>
          </a:ln>
        </p:spPr>
        <p:txBody>
          <a:bodyPr wrap="square" lIns="0" tIns="0" rIns="0" bIns="0" rtlCol="0">
            <a:noAutofit/>
          </a:bodyPr>
          <a:lstStyle/>
          <a:p>
            <a:endParaRPr>
              <a:latin typeface="Locator Black" panose="02000900050000020004" pitchFamily="50" charset="0"/>
            </a:endParaRPr>
          </a:p>
        </p:txBody>
      </p:sp>
      <p:sp>
        <p:nvSpPr>
          <p:cNvPr id="1245" name="object 1245"/>
          <p:cNvSpPr/>
          <p:nvPr/>
        </p:nvSpPr>
        <p:spPr>
          <a:xfrm>
            <a:off x="8991" y="12"/>
            <a:ext cx="15110993" cy="2451"/>
          </a:xfrm>
          <a:custGeom>
            <a:avLst/>
            <a:gdLst/>
            <a:ahLst/>
            <a:cxnLst/>
            <a:rect l="l" t="t" r="r" b="b"/>
            <a:pathLst>
              <a:path w="15110993" h="2451">
                <a:moveTo>
                  <a:pt x="0" y="2451"/>
                </a:moveTo>
                <a:lnTo>
                  <a:pt x="15110993" y="2451"/>
                </a:lnTo>
                <a:lnTo>
                  <a:pt x="15110993" y="0"/>
                </a:lnTo>
                <a:lnTo>
                  <a:pt x="0" y="0"/>
                </a:lnTo>
                <a:lnTo>
                  <a:pt x="0" y="2451"/>
                </a:lnTo>
                <a:close/>
              </a:path>
            </a:pathLst>
          </a:custGeom>
          <a:solidFill>
            <a:srgbClr val="DBE5D8"/>
          </a:solidFill>
        </p:spPr>
        <p:txBody>
          <a:bodyPr wrap="square" lIns="0" tIns="0" rIns="0" bIns="0" rtlCol="0">
            <a:noAutofit/>
          </a:bodyPr>
          <a:lstStyle/>
          <a:p>
            <a:endParaRPr/>
          </a:p>
        </p:txBody>
      </p:sp>
      <p:sp>
        <p:nvSpPr>
          <p:cNvPr id="1246" name="object 1246"/>
          <p:cNvSpPr/>
          <p:nvPr/>
        </p:nvSpPr>
        <p:spPr>
          <a:xfrm>
            <a:off x="0" y="-4911"/>
            <a:ext cx="15125700" cy="868356"/>
          </a:xfrm>
          <a:custGeom>
            <a:avLst/>
            <a:gdLst/>
            <a:ahLst/>
            <a:cxnLst/>
            <a:rect l="l" t="t" r="r" b="b"/>
            <a:pathLst>
              <a:path w="15120010" h="251993">
                <a:moveTo>
                  <a:pt x="15119985" y="0"/>
                </a:moveTo>
                <a:lnTo>
                  <a:pt x="0" y="0"/>
                </a:lnTo>
                <a:lnTo>
                  <a:pt x="0" y="251993"/>
                </a:lnTo>
                <a:lnTo>
                  <a:pt x="15119985" y="251993"/>
                </a:lnTo>
                <a:lnTo>
                  <a:pt x="15119985" y="0"/>
                </a:lnTo>
                <a:close/>
              </a:path>
            </a:pathLst>
          </a:custGeom>
          <a:solidFill>
            <a:srgbClr val="00B050"/>
          </a:solidFill>
        </p:spPr>
        <p:txBody>
          <a:bodyPr wrap="square" lIns="0" tIns="0" rIns="0" bIns="0" rtlCol="0">
            <a:noAutofit/>
          </a:bodyPr>
          <a:lstStyle/>
          <a:p>
            <a:endParaRPr/>
          </a:p>
        </p:txBody>
      </p:sp>
      <p:sp>
        <p:nvSpPr>
          <p:cNvPr id="397" name="object 397"/>
          <p:cNvSpPr txBox="1"/>
          <p:nvPr/>
        </p:nvSpPr>
        <p:spPr>
          <a:xfrm>
            <a:off x="457200" y="179005"/>
            <a:ext cx="14264251" cy="774179"/>
          </a:xfrm>
          <a:prstGeom prst="rect">
            <a:avLst/>
          </a:prstGeom>
        </p:spPr>
        <p:txBody>
          <a:bodyPr wrap="square" lIns="0" tIns="20320" rIns="0" bIns="0" rtlCol="0">
            <a:noAutofit/>
          </a:bodyPr>
          <a:lstStyle/>
          <a:p>
            <a:pPr marL="12700">
              <a:lnSpc>
                <a:spcPts val="2200"/>
              </a:lnSpc>
            </a:pPr>
            <a:r>
              <a:rPr lang="en-US" sz="1900" spc="78">
                <a:solidFill>
                  <a:srgbClr val="FEFFFE"/>
                </a:solidFill>
                <a:latin typeface="Locator Medium" panose="02000600020000020004" pitchFamily="50" charset="0"/>
                <a:cs typeface="Calibri"/>
              </a:rPr>
              <a:t>A selenium disulfide-based dermocosmetic shampoo does better than a dermocosmetic shampoo containing</a:t>
            </a:r>
          </a:p>
          <a:p>
            <a:pPr marL="12700">
              <a:lnSpc>
                <a:spcPts val="2400"/>
              </a:lnSpc>
            </a:pPr>
            <a:r>
              <a:rPr lang="en-US" sz="1900" spc="78">
                <a:solidFill>
                  <a:srgbClr val="FEFFFE"/>
                </a:solidFill>
                <a:latin typeface="Locator Medium" panose="02000600020000020004" pitchFamily="50" charset="0"/>
                <a:cs typeface="Calibri"/>
              </a:rPr>
              <a:t>Zinc </a:t>
            </a:r>
            <a:r>
              <a:rPr lang="en-US" sz="1900" spc="78" err="1">
                <a:solidFill>
                  <a:srgbClr val="FEFFFE"/>
                </a:solidFill>
                <a:latin typeface="Locator Medium" panose="02000600020000020004" pitchFamily="50" charset="0"/>
                <a:cs typeface="Calibri"/>
              </a:rPr>
              <a:t>Pyrithione</a:t>
            </a:r>
            <a:r>
              <a:rPr lang="en-US" sz="1900" spc="78">
                <a:solidFill>
                  <a:srgbClr val="FEFFFE"/>
                </a:solidFill>
                <a:latin typeface="Locator Medium" panose="02000600020000020004" pitchFamily="50" charset="0"/>
                <a:cs typeface="Calibri"/>
              </a:rPr>
              <a:t> in moderate to severe dandruff of the scalp</a:t>
            </a:r>
          </a:p>
          <a:p>
            <a:pPr marL="12700">
              <a:lnSpc>
                <a:spcPts val="2200"/>
              </a:lnSpc>
            </a:pPr>
            <a:endParaRPr lang="fr-FR" sz="1900" spc="41">
              <a:latin typeface="Locator Regular" panose="02000500030000020004" pitchFamily="50" charset="0"/>
              <a:cs typeface="Calibri"/>
            </a:endParaRPr>
          </a:p>
        </p:txBody>
      </p:sp>
      <p:sp>
        <p:nvSpPr>
          <p:cNvPr id="1249" name="object 653">
            <a:extLst>
              <a:ext uri="{FF2B5EF4-FFF2-40B4-BE49-F238E27FC236}">
                <a16:creationId xmlns:a16="http://schemas.microsoft.com/office/drawing/2014/main" id="{0F7C43E4-8B98-7308-3CD3-3F4632B63CC2}"/>
              </a:ext>
            </a:extLst>
          </p:cNvPr>
          <p:cNvSpPr/>
          <p:nvPr/>
        </p:nvSpPr>
        <p:spPr>
          <a:xfrm>
            <a:off x="467600" y="1564832"/>
            <a:ext cx="14202296" cy="6578830"/>
          </a:xfrm>
          <a:custGeom>
            <a:avLst/>
            <a:gdLst/>
            <a:ahLst/>
            <a:cxnLst/>
            <a:rect l="l" t="t" r="r" b="b"/>
            <a:pathLst>
              <a:path w="6087031" h="14520114">
                <a:moveTo>
                  <a:pt x="0" y="14520114"/>
                </a:moveTo>
                <a:lnTo>
                  <a:pt x="6087031" y="14520114"/>
                </a:lnTo>
                <a:lnTo>
                  <a:pt x="6087031" y="0"/>
                </a:lnTo>
                <a:lnTo>
                  <a:pt x="0" y="0"/>
                </a:lnTo>
                <a:lnTo>
                  <a:pt x="0" y="14520114"/>
                </a:lnTo>
                <a:close/>
              </a:path>
            </a:pathLst>
          </a:custGeom>
          <a:solidFill>
            <a:srgbClr val="FEFFFE"/>
          </a:solidFill>
        </p:spPr>
        <p:txBody>
          <a:bodyPr wrap="square" lIns="0" tIns="0" rIns="0" bIns="0" rtlCol="0">
            <a:noAutofit/>
          </a:bodyPr>
          <a:lstStyle/>
          <a:p>
            <a:r>
              <a:rPr lang="fr-FR" b="1" i="1">
                <a:solidFill>
                  <a:srgbClr val="C00000"/>
                </a:solidFill>
                <a:latin typeface="Futura PT Book"/>
              </a:rPr>
              <a:t>*</a:t>
            </a:r>
            <a:endParaRPr lang="fr-FR" sz="1050" b="1" i="1">
              <a:solidFill>
                <a:srgbClr val="C00000"/>
              </a:solidFill>
            </a:endParaRPr>
          </a:p>
          <a:p>
            <a:endParaRPr lang="fr-FR" b="1">
              <a:latin typeface="Futura PT Book "/>
            </a:endParaRPr>
          </a:p>
        </p:txBody>
      </p:sp>
      <p:grpSp>
        <p:nvGrpSpPr>
          <p:cNvPr id="1250" name="Groupe 1249">
            <a:extLst>
              <a:ext uri="{FF2B5EF4-FFF2-40B4-BE49-F238E27FC236}">
                <a16:creationId xmlns:a16="http://schemas.microsoft.com/office/drawing/2014/main" id="{503C0189-A8E1-FB05-012C-7EC1879164B8}"/>
              </a:ext>
            </a:extLst>
          </p:cNvPr>
          <p:cNvGrpSpPr/>
          <p:nvPr/>
        </p:nvGrpSpPr>
        <p:grpSpPr>
          <a:xfrm>
            <a:off x="1070" y="866685"/>
            <a:ext cx="15127200" cy="533834"/>
            <a:chOff x="3635" y="1322011"/>
            <a:chExt cx="14219776" cy="659044"/>
          </a:xfrm>
        </p:grpSpPr>
        <p:sp>
          <p:nvSpPr>
            <p:cNvPr id="1251" name="Rectangle 1250">
              <a:extLst>
                <a:ext uri="{FF2B5EF4-FFF2-40B4-BE49-F238E27FC236}">
                  <a16:creationId xmlns:a16="http://schemas.microsoft.com/office/drawing/2014/main" id="{E9926DDE-549C-6148-342B-21C9908CDEDE}"/>
                </a:ext>
              </a:extLst>
            </p:cNvPr>
            <p:cNvSpPr/>
            <p:nvPr/>
          </p:nvSpPr>
          <p:spPr>
            <a:xfrm>
              <a:off x="3635" y="1322011"/>
              <a:ext cx="14219776" cy="659044"/>
            </a:xfrm>
            <a:prstGeom prst="rect">
              <a:avLst/>
            </a:prstGeom>
            <a:solidFill>
              <a:srgbClr val="00B050">
                <a:alpha val="4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spcBef>
                  <a:spcPts val="1200"/>
                </a:spcBef>
              </a:pPr>
              <a:endParaRPr lang="fr-FR" sz="1200">
                <a:solidFill>
                  <a:schemeClr val="tx1"/>
                </a:solidFill>
                <a:latin typeface="Locator Light" panose="02000500040000020004" pitchFamily="50" charset="0"/>
              </a:endParaRPr>
            </a:p>
          </p:txBody>
        </p:sp>
        <p:sp>
          <p:nvSpPr>
            <p:cNvPr id="1252" name="object 647">
              <a:extLst>
                <a:ext uri="{FF2B5EF4-FFF2-40B4-BE49-F238E27FC236}">
                  <a16:creationId xmlns:a16="http://schemas.microsoft.com/office/drawing/2014/main" id="{FED806D1-ABED-FED3-FF86-539654168A2D}"/>
                </a:ext>
              </a:extLst>
            </p:cNvPr>
            <p:cNvSpPr txBox="1"/>
            <p:nvPr/>
          </p:nvSpPr>
          <p:spPr>
            <a:xfrm>
              <a:off x="431304" y="1379966"/>
              <a:ext cx="13744953" cy="207840"/>
            </a:xfrm>
            <a:prstGeom prst="rect">
              <a:avLst/>
            </a:prstGeom>
            <a:solidFill>
              <a:srgbClr val="99DFB9"/>
            </a:solidFill>
          </p:spPr>
          <p:txBody>
            <a:bodyPr wrap="square" lIns="0" tIns="8985" rIns="0" bIns="0" rtlCol="0">
              <a:noAutofit/>
            </a:bodyPr>
            <a:lstStyle/>
            <a:p>
              <a:pPr marL="12700">
                <a:lnSpc>
                  <a:spcPct val="150000"/>
                </a:lnSpc>
                <a:spcBef>
                  <a:spcPts val="600"/>
                </a:spcBef>
              </a:pPr>
              <a:r>
                <a:rPr lang="fr-FR" sz="1000" spc="41">
                  <a:latin typeface="Locator Light" panose="02000500040000020004" pitchFamily="50" charset="0"/>
                  <a:cs typeface="Calibri"/>
                </a:rPr>
                <a:t>Natalia </a:t>
              </a:r>
              <a:r>
                <a:rPr lang="fr-FR" sz="1000" spc="41" err="1">
                  <a:latin typeface="Locator Light" panose="02000500040000020004" pitchFamily="50" charset="0"/>
                  <a:cs typeface="Calibri"/>
                </a:rPr>
                <a:t>Kovylkina</a:t>
              </a:r>
              <a:r>
                <a:rPr lang="fr-FR" sz="1000" spc="41">
                  <a:latin typeface="Locator Light" panose="02000500040000020004" pitchFamily="50" charset="0"/>
                  <a:cs typeface="Calibri"/>
                </a:rPr>
                <a:t>, Claire </a:t>
              </a:r>
              <a:r>
                <a:rPr lang="fr-FR" sz="1000" spc="41" err="1">
                  <a:latin typeface="Locator Light" panose="02000500040000020004" pitchFamily="50" charset="0"/>
                  <a:cs typeface="Calibri"/>
                </a:rPr>
                <a:t>Deloche-Bensmaine</a:t>
              </a:r>
              <a:r>
                <a:rPr lang="fr-FR" sz="1000" spc="41">
                  <a:latin typeface="Locator Light" panose="02000500040000020004" pitchFamily="50" charset="0"/>
                  <a:cs typeface="Calibri"/>
                </a:rPr>
                <a:t>, Julie Faure, Corinne </a:t>
              </a:r>
              <a:r>
                <a:rPr lang="fr-FR" sz="1000" spc="41" err="1">
                  <a:latin typeface="Locator Light" panose="02000500040000020004" pitchFamily="50" charset="0"/>
                  <a:cs typeface="Calibri"/>
                </a:rPr>
                <a:t>Chagnoleau</a:t>
              </a:r>
              <a:r>
                <a:rPr lang="fr-FR" sz="1000" spc="41">
                  <a:latin typeface="Locator Light" panose="02000500040000020004" pitchFamily="50" charset="0"/>
                  <a:cs typeface="Calibri"/>
                </a:rPr>
                <a:t>, Elisa </a:t>
              </a:r>
              <a:r>
                <a:rPr lang="fr-FR" sz="1000" spc="41" err="1">
                  <a:latin typeface="Locator Light" panose="02000500040000020004" pitchFamily="50" charset="0"/>
                  <a:cs typeface="Calibri"/>
                </a:rPr>
                <a:t>Caberlotto</a:t>
              </a:r>
              <a:endParaRPr lang="fr-FR" sz="1000" spc="41">
                <a:latin typeface="Locator Light" panose="02000500040000020004" pitchFamily="50" charset="0"/>
                <a:cs typeface="Calibri"/>
              </a:endParaRPr>
            </a:p>
            <a:p>
              <a:pPr marL="12700">
                <a:lnSpc>
                  <a:spcPct val="150000"/>
                </a:lnSpc>
              </a:pPr>
              <a:r>
                <a:rPr lang="fr-FR" sz="1000" spc="-29">
                  <a:latin typeface="Locator"/>
                  <a:cs typeface="Times New Roman"/>
                </a:rPr>
                <a:t>France, Vichy Laboratoires, Levallois-Perret, France</a:t>
              </a:r>
              <a:endParaRPr lang="fr-FR" sz="1000">
                <a:latin typeface="Locator"/>
                <a:cs typeface="Times New Roman"/>
              </a:endParaRPr>
            </a:p>
          </p:txBody>
        </p:sp>
      </p:grpSp>
      <p:grpSp>
        <p:nvGrpSpPr>
          <p:cNvPr id="3" name="Groupe 2">
            <a:extLst>
              <a:ext uri="{FF2B5EF4-FFF2-40B4-BE49-F238E27FC236}">
                <a16:creationId xmlns:a16="http://schemas.microsoft.com/office/drawing/2014/main" id="{A97C9F1D-85C5-6D0C-6DC3-1310BAF2A6A4}"/>
              </a:ext>
            </a:extLst>
          </p:cNvPr>
          <p:cNvGrpSpPr/>
          <p:nvPr/>
        </p:nvGrpSpPr>
        <p:grpSpPr>
          <a:xfrm>
            <a:off x="465747" y="1576430"/>
            <a:ext cx="7200000" cy="410777"/>
            <a:chOff x="456082" y="1763539"/>
            <a:chExt cx="6073733" cy="410777"/>
          </a:xfrm>
        </p:grpSpPr>
        <p:sp>
          <p:nvSpPr>
            <p:cNvPr id="1256" name="object 656">
              <a:extLst>
                <a:ext uri="{FF2B5EF4-FFF2-40B4-BE49-F238E27FC236}">
                  <a16:creationId xmlns:a16="http://schemas.microsoft.com/office/drawing/2014/main" id="{512F8010-B00A-A9C6-AEE2-6B6AEFA5A8F4}"/>
                </a:ext>
              </a:extLst>
            </p:cNvPr>
            <p:cNvSpPr/>
            <p:nvPr/>
          </p:nvSpPr>
          <p:spPr>
            <a:xfrm>
              <a:off x="456082" y="1763539"/>
              <a:ext cx="5645320" cy="360000"/>
            </a:xfrm>
            <a:custGeom>
              <a:avLst/>
              <a:gdLst/>
              <a:ahLst/>
              <a:cxnLst/>
              <a:rect l="l" t="t" r="r" b="b"/>
              <a:pathLst>
                <a:path w="5540579" h="422709">
                  <a:moveTo>
                    <a:pt x="0" y="422709"/>
                  </a:moveTo>
                  <a:lnTo>
                    <a:pt x="5540579" y="422709"/>
                  </a:lnTo>
                  <a:lnTo>
                    <a:pt x="5540579" y="0"/>
                  </a:lnTo>
                  <a:lnTo>
                    <a:pt x="0" y="0"/>
                  </a:lnTo>
                  <a:lnTo>
                    <a:pt x="0" y="422709"/>
                  </a:lnTo>
                  <a:close/>
                </a:path>
              </a:pathLst>
            </a:custGeom>
            <a:solidFill>
              <a:srgbClr val="00B050"/>
            </a:solidFill>
          </p:spPr>
          <p:txBody>
            <a:bodyPr wrap="square" lIns="0" tIns="0" rIns="0" bIns="0" rtlCol="0">
              <a:noAutofit/>
            </a:bodyPr>
            <a:lstStyle/>
            <a:p>
              <a:endParaRPr>
                <a:latin typeface="Locator Bold" panose="02000800040000020004" pitchFamily="50" charset="0"/>
              </a:endParaRPr>
            </a:p>
          </p:txBody>
        </p:sp>
        <p:sp>
          <p:nvSpPr>
            <p:cNvPr id="1258" name="object 45">
              <a:extLst>
                <a:ext uri="{FF2B5EF4-FFF2-40B4-BE49-F238E27FC236}">
                  <a16:creationId xmlns:a16="http://schemas.microsoft.com/office/drawing/2014/main" id="{DA9C7772-7F30-FDE4-6FEC-8EA3CDBC8576}"/>
                </a:ext>
              </a:extLst>
            </p:cNvPr>
            <p:cNvSpPr txBox="1"/>
            <p:nvPr/>
          </p:nvSpPr>
          <p:spPr>
            <a:xfrm>
              <a:off x="463893" y="1806621"/>
              <a:ext cx="6065922" cy="367695"/>
            </a:xfrm>
            <a:prstGeom prst="rect">
              <a:avLst/>
            </a:prstGeom>
          </p:spPr>
          <p:txBody>
            <a:bodyPr wrap="square" lIns="0" tIns="4445" rIns="0" bIns="0" rtlCol="0">
              <a:noAutofit/>
            </a:bodyPr>
            <a:lstStyle/>
            <a:p>
              <a:pPr marL="170424">
                <a:lnSpc>
                  <a:spcPct val="101725"/>
                </a:lnSpc>
              </a:pPr>
              <a:r>
                <a:rPr spc="124">
                  <a:solidFill>
                    <a:srgbClr val="FEFFFE"/>
                  </a:solidFill>
                  <a:latin typeface="Locator Bold" panose="02000800040000020004" pitchFamily="50" charset="0"/>
                  <a:cs typeface="Calibri"/>
                </a:rPr>
                <a:t>INTRODUCTION</a:t>
              </a:r>
              <a:endParaRPr>
                <a:latin typeface="Locator Bold" panose="02000800040000020004" pitchFamily="50" charset="0"/>
                <a:cs typeface="Calibri"/>
              </a:endParaRPr>
            </a:p>
          </p:txBody>
        </p:sp>
      </p:grpSp>
      <p:grpSp>
        <p:nvGrpSpPr>
          <p:cNvPr id="1275" name="Groupe 1274">
            <a:extLst>
              <a:ext uri="{FF2B5EF4-FFF2-40B4-BE49-F238E27FC236}">
                <a16:creationId xmlns:a16="http://schemas.microsoft.com/office/drawing/2014/main" id="{8D4D6FCB-38BE-3809-9D64-297F344DEA58}"/>
              </a:ext>
            </a:extLst>
          </p:cNvPr>
          <p:cNvGrpSpPr/>
          <p:nvPr/>
        </p:nvGrpSpPr>
        <p:grpSpPr>
          <a:xfrm>
            <a:off x="470454" y="7002168"/>
            <a:ext cx="6679440" cy="1134624"/>
            <a:chOff x="649735" y="16906827"/>
            <a:chExt cx="12889703" cy="1610623"/>
          </a:xfrm>
        </p:grpSpPr>
        <p:grpSp>
          <p:nvGrpSpPr>
            <p:cNvPr id="1276" name="Groupe 1275">
              <a:extLst>
                <a:ext uri="{FF2B5EF4-FFF2-40B4-BE49-F238E27FC236}">
                  <a16:creationId xmlns:a16="http://schemas.microsoft.com/office/drawing/2014/main" id="{8B0DC1DE-651A-9828-C43E-E8EA9778346C}"/>
                </a:ext>
              </a:extLst>
            </p:cNvPr>
            <p:cNvGrpSpPr/>
            <p:nvPr/>
          </p:nvGrpSpPr>
          <p:grpSpPr>
            <a:xfrm>
              <a:off x="649735" y="16906827"/>
              <a:ext cx="12889703" cy="1610623"/>
              <a:chOff x="832254" y="15873503"/>
              <a:chExt cx="6576992" cy="1916277"/>
            </a:xfrm>
          </p:grpSpPr>
          <p:sp>
            <p:nvSpPr>
              <p:cNvPr id="1278" name="object 654">
                <a:extLst>
                  <a:ext uri="{FF2B5EF4-FFF2-40B4-BE49-F238E27FC236}">
                    <a16:creationId xmlns:a16="http://schemas.microsoft.com/office/drawing/2014/main" id="{3D3E4D77-A325-8878-9431-6B6C0C125B37}"/>
                  </a:ext>
                </a:extLst>
              </p:cNvPr>
              <p:cNvSpPr/>
              <p:nvPr/>
            </p:nvSpPr>
            <p:spPr>
              <a:xfrm>
                <a:off x="832254" y="15886616"/>
                <a:ext cx="6576992" cy="1903164"/>
              </a:xfrm>
              <a:custGeom>
                <a:avLst/>
                <a:gdLst/>
                <a:ahLst/>
                <a:cxnLst/>
                <a:rect l="l" t="t" r="r" b="b"/>
                <a:pathLst>
                  <a:path w="6087031" h="1394943">
                    <a:moveTo>
                      <a:pt x="0" y="1394943"/>
                    </a:moveTo>
                    <a:lnTo>
                      <a:pt x="6087031" y="1394943"/>
                    </a:lnTo>
                    <a:lnTo>
                      <a:pt x="6087031" y="0"/>
                    </a:lnTo>
                    <a:lnTo>
                      <a:pt x="0" y="0"/>
                    </a:lnTo>
                    <a:lnTo>
                      <a:pt x="0" y="1394943"/>
                    </a:lnTo>
                    <a:close/>
                  </a:path>
                </a:pathLst>
              </a:custGeom>
              <a:solidFill>
                <a:srgbClr val="00B050"/>
              </a:solidFill>
            </p:spPr>
            <p:txBody>
              <a:bodyPr wrap="square" lIns="0" tIns="0" rIns="0" bIns="0" rtlCol="0">
                <a:noAutofit/>
              </a:bodyPr>
              <a:lstStyle/>
              <a:p>
                <a:endParaRPr/>
              </a:p>
            </p:txBody>
          </p:sp>
          <p:sp>
            <p:nvSpPr>
              <p:cNvPr id="1279" name="object 28">
                <a:extLst>
                  <a:ext uri="{FF2B5EF4-FFF2-40B4-BE49-F238E27FC236}">
                    <a16:creationId xmlns:a16="http://schemas.microsoft.com/office/drawing/2014/main" id="{3C16CBC7-6C3C-A4DF-60DB-403A07D1C661}"/>
                  </a:ext>
                </a:extLst>
              </p:cNvPr>
              <p:cNvSpPr txBox="1"/>
              <p:nvPr/>
            </p:nvSpPr>
            <p:spPr>
              <a:xfrm>
                <a:off x="840527" y="15873503"/>
                <a:ext cx="2155585" cy="416265"/>
              </a:xfrm>
              <a:prstGeom prst="rect">
                <a:avLst/>
              </a:prstGeom>
            </p:spPr>
            <p:txBody>
              <a:bodyPr wrap="square" lIns="0" tIns="72485" rIns="0" bIns="0" rtlCol="0">
                <a:noAutofit/>
              </a:bodyPr>
              <a:lstStyle/>
              <a:p>
                <a:pPr marL="170422">
                  <a:lnSpc>
                    <a:spcPts val="2014"/>
                  </a:lnSpc>
                </a:pPr>
                <a:r>
                  <a:rPr sz="2800" spc="191" baseline="-10402">
                    <a:solidFill>
                      <a:srgbClr val="FEFFFE"/>
                    </a:solidFill>
                    <a:latin typeface="Locator Bold" panose="02000800040000020004" pitchFamily="50" charset="0"/>
                    <a:cs typeface="Calibri"/>
                  </a:rPr>
                  <a:t>CONCLUSION</a:t>
                </a:r>
                <a:endParaRPr sz="2800">
                  <a:latin typeface="Locator Bold" panose="02000800040000020004" pitchFamily="50" charset="0"/>
                  <a:cs typeface="Calibri"/>
                </a:endParaRPr>
              </a:p>
            </p:txBody>
          </p:sp>
        </p:grpSp>
        <p:sp>
          <p:nvSpPr>
            <p:cNvPr id="1277" name="object 634">
              <a:extLst>
                <a:ext uri="{FF2B5EF4-FFF2-40B4-BE49-F238E27FC236}">
                  <a16:creationId xmlns:a16="http://schemas.microsoft.com/office/drawing/2014/main" id="{37E8179D-ECF2-1CED-BFF9-C0EE2F0CD176}"/>
                </a:ext>
              </a:extLst>
            </p:cNvPr>
            <p:cNvSpPr txBox="1"/>
            <p:nvPr/>
          </p:nvSpPr>
          <p:spPr>
            <a:xfrm>
              <a:off x="947074" y="17428823"/>
              <a:ext cx="12507316" cy="349869"/>
            </a:xfrm>
            <a:prstGeom prst="rect">
              <a:avLst/>
            </a:prstGeom>
          </p:spPr>
          <p:txBody>
            <a:bodyPr wrap="square" lIns="0" tIns="10001" rIns="0" bIns="0" rtlCol="0">
              <a:noAutofit/>
            </a:bodyPr>
            <a:lstStyle/>
            <a:p>
              <a:pPr marL="12700" algn="just">
                <a:lnSpc>
                  <a:spcPts val="2200"/>
                </a:lnSpc>
              </a:pPr>
              <a:r>
                <a:rPr lang="en-US" sz="1400">
                  <a:solidFill>
                    <a:schemeClr val="bg1"/>
                  </a:solidFill>
                  <a:latin typeface="Locator Light" panose="02000500040000020004" pitchFamily="50" charset="0"/>
                </a:rPr>
                <a:t>SeS</a:t>
              </a:r>
              <a:r>
                <a:rPr lang="en-US" sz="1400" baseline="-25000">
                  <a:solidFill>
                    <a:schemeClr val="bg1"/>
                  </a:solidFill>
                  <a:latin typeface="Locator Light" panose="02000500040000020004" pitchFamily="50" charset="0"/>
                </a:rPr>
                <a:t>2 </a:t>
              </a:r>
              <a:r>
                <a:rPr lang="en-US" sz="1400">
                  <a:solidFill>
                    <a:schemeClr val="bg1"/>
                  </a:solidFill>
                  <a:latin typeface="Locator Light" panose="02000500040000020004" pitchFamily="50" charset="0"/>
                </a:rPr>
                <a:t>shampoo significantly better improves the major SSD parameters compared</a:t>
              </a:r>
              <a:br>
                <a:rPr lang="en-US" sz="1400">
                  <a:solidFill>
                    <a:schemeClr val="bg1"/>
                  </a:solidFill>
                  <a:latin typeface="Locator Light" panose="02000500040000020004" pitchFamily="50" charset="0"/>
                </a:rPr>
              </a:br>
              <a:r>
                <a:rPr lang="en-US" sz="1400">
                  <a:solidFill>
                    <a:schemeClr val="bg1"/>
                  </a:solidFill>
                  <a:latin typeface="Locator Light" panose="02000500040000020004" pitchFamily="50" charset="0"/>
                </a:rPr>
                <a:t>to ZPT after 4 weeks, going along with a better cosmeticity.</a:t>
              </a:r>
            </a:p>
          </p:txBody>
        </p:sp>
      </p:grpSp>
      <p:sp>
        <p:nvSpPr>
          <p:cNvPr id="1294" name="object 633">
            <a:extLst>
              <a:ext uri="{FF2B5EF4-FFF2-40B4-BE49-F238E27FC236}">
                <a16:creationId xmlns:a16="http://schemas.microsoft.com/office/drawing/2014/main" id="{6AED3A47-A611-2BBC-06F3-FD0C938E7FF8}"/>
              </a:ext>
            </a:extLst>
          </p:cNvPr>
          <p:cNvSpPr txBox="1"/>
          <p:nvPr/>
        </p:nvSpPr>
        <p:spPr>
          <a:xfrm>
            <a:off x="483490" y="8220306"/>
            <a:ext cx="14165960" cy="125200"/>
          </a:xfrm>
          <a:prstGeom prst="rect">
            <a:avLst/>
          </a:prstGeom>
        </p:spPr>
        <p:txBody>
          <a:bodyPr wrap="square" lIns="0" tIns="7651" rIns="0" bIns="0" rtlCol="0">
            <a:noAutofit/>
          </a:bodyPr>
          <a:lstStyle/>
          <a:p>
            <a:pPr marL="12700" marR="3279" algn="just"/>
            <a:endParaRPr lang="en-US" sz="600">
              <a:latin typeface="Locator"/>
              <a:cs typeface="Times New Roman"/>
            </a:endParaRPr>
          </a:p>
          <a:p>
            <a:pPr marL="12700" marR="3279" algn="r"/>
            <a:r>
              <a:rPr lang="en-US" sz="600">
                <a:solidFill>
                  <a:srgbClr val="00B050"/>
                </a:solidFill>
                <a:latin typeface="Locator"/>
                <a:cs typeface="Times New Roman"/>
              </a:rPr>
              <a:t>Conflict of interest: </a:t>
            </a:r>
            <a:r>
              <a:rPr lang="en-US" sz="600">
                <a:latin typeface="Locator"/>
                <a:cs typeface="Times New Roman"/>
              </a:rPr>
              <a:t>The authors are employees of </a:t>
            </a:r>
            <a:r>
              <a:rPr lang="en-US" sz="600" err="1">
                <a:latin typeface="Locator"/>
                <a:cs typeface="Times New Roman"/>
              </a:rPr>
              <a:t>l’Oréal</a:t>
            </a:r>
            <a:r>
              <a:rPr lang="en-US" sz="600">
                <a:latin typeface="Locator"/>
                <a:cs typeface="Times New Roman"/>
              </a:rPr>
              <a:t> Group.    </a:t>
            </a:r>
            <a:r>
              <a:rPr lang="en-US" sz="600" b="1" spc="-40">
                <a:solidFill>
                  <a:srgbClr val="00B050"/>
                </a:solidFill>
                <a:latin typeface="Locator"/>
                <a:cs typeface="Arial Narrow"/>
              </a:rPr>
              <a:t>Funding</a:t>
            </a:r>
            <a:r>
              <a:rPr lang="en-US" sz="600" b="1" spc="-40">
                <a:solidFill>
                  <a:srgbClr val="EB4140"/>
                </a:solidFill>
                <a:latin typeface="Locator"/>
                <a:cs typeface="Arial Narrow"/>
              </a:rPr>
              <a:t>:  </a:t>
            </a:r>
            <a:r>
              <a:rPr lang="en-US" sz="600" spc="-40">
                <a:latin typeface="Locator"/>
                <a:cs typeface="Arial Narrow"/>
              </a:rPr>
              <a:t>Vichy</a:t>
            </a:r>
            <a:r>
              <a:rPr lang="en-US" sz="600" i="1" spc="-40">
                <a:latin typeface="Locator"/>
                <a:cs typeface="Arial Narrow"/>
              </a:rPr>
              <a:t> </a:t>
            </a:r>
            <a:r>
              <a:rPr lang="en-US" sz="600" spc="-40">
                <a:latin typeface="Locator"/>
                <a:cs typeface="Arial Narrow"/>
              </a:rPr>
              <a:t>Laboratoires, France.      </a:t>
            </a:r>
            <a:r>
              <a:rPr lang="en-US" sz="600" b="1" spc="-40">
                <a:solidFill>
                  <a:srgbClr val="00B050"/>
                </a:solidFill>
                <a:latin typeface="Locator"/>
                <a:cs typeface="Arial Narrow"/>
              </a:rPr>
              <a:t>Acknowledgments</a:t>
            </a:r>
            <a:r>
              <a:rPr lang="en-US" sz="600" b="1" spc="-40">
                <a:solidFill>
                  <a:srgbClr val="EB4140"/>
                </a:solidFill>
                <a:latin typeface="Locator"/>
                <a:cs typeface="Arial Narrow"/>
              </a:rPr>
              <a:t>:  </a:t>
            </a:r>
            <a:r>
              <a:rPr lang="en-US" sz="600" spc="-40">
                <a:latin typeface="Locator"/>
                <a:cs typeface="Arial Narrow"/>
              </a:rPr>
              <a:t>The authors acknowledge the participation of the subjects as well as the writing support and artwork  of Karl Patrick </a:t>
            </a:r>
            <a:r>
              <a:rPr lang="en-US" sz="600" spc="-40" err="1">
                <a:latin typeface="Locator"/>
                <a:cs typeface="Arial Narrow"/>
              </a:rPr>
              <a:t>Göritz</a:t>
            </a:r>
            <a:r>
              <a:rPr lang="en-US" sz="600" spc="-40">
                <a:latin typeface="Locator"/>
                <a:cs typeface="Arial Narrow"/>
              </a:rPr>
              <a:t>, SMWS</a:t>
            </a:r>
            <a:endParaRPr lang="en-GB" sz="600" spc="-40">
              <a:latin typeface="Locator"/>
            </a:endParaRPr>
          </a:p>
          <a:p>
            <a:pPr marL="12700" marR="3279" algn="just"/>
            <a:endParaRPr lang="en-US" sz="600">
              <a:latin typeface="Locator"/>
              <a:cs typeface="Times New Roman"/>
            </a:endParaRPr>
          </a:p>
          <a:p>
            <a:pPr marL="12700" marR="3279" algn="just"/>
            <a:endParaRPr lang="en-US" sz="600">
              <a:latin typeface="Locator"/>
              <a:cs typeface="Palatino Linotype"/>
            </a:endParaRPr>
          </a:p>
        </p:txBody>
      </p:sp>
      <p:sp>
        <p:nvSpPr>
          <p:cNvPr id="6" name="object 647">
            <a:extLst>
              <a:ext uri="{FF2B5EF4-FFF2-40B4-BE49-F238E27FC236}">
                <a16:creationId xmlns:a16="http://schemas.microsoft.com/office/drawing/2014/main" id="{2F874531-4FA3-76C1-5053-A0DE87DFD707}"/>
              </a:ext>
            </a:extLst>
          </p:cNvPr>
          <p:cNvSpPr txBox="1"/>
          <p:nvPr/>
        </p:nvSpPr>
        <p:spPr>
          <a:xfrm>
            <a:off x="534313" y="1952211"/>
            <a:ext cx="6581445" cy="1484773"/>
          </a:xfrm>
          <a:prstGeom prst="rect">
            <a:avLst/>
          </a:prstGeom>
        </p:spPr>
        <p:txBody>
          <a:bodyPr wrap="square" lIns="0" tIns="8985" rIns="0" bIns="0" rtlCol="0">
            <a:noAutofit/>
          </a:bodyPr>
          <a:lstStyle/>
          <a:p>
            <a:pPr marL="12700" algn="just"/>
            <a:r>
              <a:rPr lang="en-US" sz="1200">
                <a:latin typeface="Locator Light" panose="02000500040000020004" pitchFamily="50" charset="0"/>
              </a:rPr>
              <a:t>Dandruff is a mild form of seborrheic dermatitis (SD) of the scalp. Its prevalence has been estimated at up to 50% in the general population.  It is observed in all phototypes and hair types. Dandruff in different ethnicities has been reported to present at higher prevalence in women of African American descent (81%–95%) than in other ethnic groups, such as Caucasian and Asian descent, with 66%–82% and 30%–42% prevalence, respectively.​</a:t>
            </a:r>
          </a:p>
          <a:p>
            <a:pPr marL="12700" algn="just"/>
            <a:r>
              <a:rPr lang="en-US" sz="1200">
                <a:latin typeface="Locator Light" panose="02000500040000020004" pitchFamily="50" charset="0"/>
              </a:rPr>
              <a:t>Selenium disulfide (SeS2) 1% shampoo is effective in dandruff, reducing scales and itching, while rebalancing the scalp microbiome. It improves clinical symptoms of scalp SD after treatment with ketoconazole. However, its efficacy in subjects of different hair types remains to be established. </a:t>
            </a:r>
          </a:p>
        </p:txBody>
      </p:sp>
      <p:grpSp>
        <p:nvGrpSpPr>
          <p:cNvPr id="14" name="Groupe 13">
            <a:extLst>
              <a:ext uri="{FF2B5EF4-FFF2-40B4-BE49-F238E27FC236}">
                <a16:creationId xmlns:a16="http://schemas.microsoft.com/office/drawing/2014/main" id="{0CC9F338-AF56-A58A-117F-DBD6CFD08E87}"/>
              </a:ext>
            </a:extLst>
          </p:cNvPr>
          <p:cNvGrpSpPr/>
          <p:nvPr/>
        </p:nvGrpSpPr>
        <p:grpSpPr>
          <a:xfrm>
            <a:off x="300570" y="3489647"/>
            <a:ext cx="6857324" cy="1150145"/>
            <a:chOff x="7274155" y="1418219"/>
            <a:chExt cx="7373324" cy="1150145"/>
          </a:xfrm>
        </p:grpSpPr>
        <p:grpSp>
          <p:nvGrpSpPr>
            <p:cNvPr id="4" name="Groupe 3">
              <a:extLst>
                <a:ext uri="{FF2B5EF4-FFF2-40B4-BE49-F238E27FC236}">
                  <a16:creationId xmlns:a16="http://schemas.microsoft.com/office/drawing/2014/main" id="{49B931A1-6418-89D1-5F82-102DC0F7C4B9}"/>
                </a:ext>
              </a:extLst>
            </p:cNvPr>
            <p:cNvGrpSpPr/>
            <p:nvPr/>
          </p:nvGrpSpPr>
          <p:grpSpPr>
            <a:xfrm>
              <a:off x="7447479" y="1418219"/>
              <a:ext cx="7200000" cy="429085"/>
              <a:chOff x="436113" y="2941827"/>
              <a:chExt cx="5328513" cy="464980"/>
            </a:xfrm>
          </p:grpSpPr>
          <p:sp>
            <p:nvSpPr>
              <p:cNvPr id="1259" name="object 660">
                <a:extLst>
                  <a:ext uri="{FF2B5EF4-FFF2-40B4-BE49-F238E27FC236}">
                    <a16:creationId xmlns:a16="http://schemas.microsoft.com/office/drawing/2014/main" id="{4155C112-458C-F31D-8E3B-AD4D5FAE2EC0}"/>
                  </a:ext>
                </a:extLst>
              </p:cNvPr>
              <p:cNvSpPr/>
              <p:nvPr/>
            </p:nvSpPr>
            <p:spPr>
              <a:xfrm>
                <a:off x="436113" y="2965449"/>
                <a:ext cx="5328513" cy="390116"/>
              </a:xfrm>
              <a:custGeom>
                <a:avLst/>
                <a:gdLst/>
                <a:ahLst/>
                <a:cxnLst/>
                <a:rect l="l" t="t" r="r" b="b"/>
                <a:pathLst>
                  <a:path w="5540579" h="422709">
                    <a:moveTo>
                      <a:pt x="0" y="422709"/>
                    </a:moveTo>
                    <a:lnTo>
                      <a:pt x="5540579" y="422709"/>
                    </a:lnTo>
                    <a:lnTo>
                      <a:pt x="5540579" y="0"/>
                    </a:lnTo>
                    <a:lnTo>
                      <a:pt x="0" y="0"/>
                    </a:lnTo>
                    <a:lnTo>
                      <a:pt x="0" y="422709"/>
                    </a:lnTo>
                    <a:close/>
                  </a:path>
                </a:pathLst>
              </a:custGeom>
              <a:solidFill>
                <a:srgbClr val="00B050"/>
              </a:solidFill>
            </p:spPr>
            <p:txBody>
              <a:bodyPr wrap="square" lIns="0" tIns="0" rIns="0" bIns="0" rtlCol="0">
                <a:noAutofit/>
              </a:bodyPr>
              <a:lstStyle/>
              <a:p>
                <a:endParaRPr b="1">
                  <a:latin typeface="Locator Bold" panose="02000800040000020004" pitchFamily="50" charset="0"/>
                </a:endParaRPr>
              </a:p>
            </p:txBody>
          </p:sp>
          <p:sp>
            <p:nvSpPr>
              <p:cNvPr id="1260" name="object 38">
                <a:extLst>
                  <a:ext uri="{FF2B5EF4-FFF2-40B4-BE49-F238E27FC236}">
                    <a16:creationId xmlns:a16="http://schemas.microsoft.com/office/drawing/2014/main" id="{09B3E53A-8E47-428F-74D6-73E7F16AE4FD}"/>
                  </a:ext>
                </a:extLst>
              </p:cNvPr>
              <p:cNvSpPr txBox="1"/>
              <p:nvPr/>
            </p:nvSpPr>
            <p:spPr>
              <a:xfrm>
                <a:off x="455782" y="2941827"/>
                <a:ext cx="2521924" cy="464980"/>
              </a:xfrm>
              <a:prstGeom prst="rect">
                <a:avLst/>
              </a:prstGeom>
            </p:spPr>
            <p:txBody>
              <a:bodyPr wrap="square" lIns="0" tIns="59690" rIns="0" bIns="0" rtlCol="0">
                <a:noAutofit/>
              </a:bodyPr>
              <a:lstStyle/>
              <a:p>
                <a:pPr marL="170424">
                  <a:lnSpc>
                    <a:spcPct val="101725"/>
                  </a:lnSpc>
                </a:pPr>
                <a:r>
                  <a:rPr spc="124">
                    <a:solidFill>
                      <a:srgbClr val="FEFFFE"/>
                    </a:solidFill>
                    <a:latin typeface="Locator Bold" panose="02000800040000020004" pitchFamily="50" charset="0"/>
                    <a:cs typeface="Calibri"/>
                  </a:rPr>
                  <a:t>OBJECTIVES</a:t>
                </a:r>
                <a:endParaRPr>
                  <a:latin typeface="Locator Bold" panose="02000800040000020004" pitchFamily="50" charset="0"/>
                  <a:cs typeface="Calibri"/>
                </a:endParaRPr>
              </a:p>
            </p:txBody>
          </p:sp>
        </p:grpSp>
        <p:sp>
          <p:nvSpPr>
            <p:cNvPr id="7" name="object 37">
              <a:extLst>
                <a:ext uri="{FF2B5EF4-FFF2-40B4-BE49-F238E27FC236}">
                  <a16:creationId xmlns:a16="http://schemas.microsoft.com/office/drawing/2014/main" id="{A4237D68-FA3C-34CE-411D-7814485B2977}"/>
                </a:ext>
              </a:extLst>
            </p:cNvPr>
            <p:cNvSpPr txBox="1"/>
            <p:nvPr/>
          </p:nvSpPr>
          <p:spPr>
            <a:xfrm>
              <a:off x="7274155" y="1726916"/>
              <a:ext cx="7348535" cy="841448"/>
            </a:xfrm>
            <a:prstGeom prst="rect">
              <a:avLst/>
            </a:prstGeom>
          </p:spPr>
          <p:txBody>
            <a:bodyPr wrap="square" lIns="0" tIns="5201" rIns="0" bIns="0" rtlCol="0">
              <a:noAutofit/>
            </a:bodyPr>
            <a:lstStyle/>
            <a:p>
              <a:pPr>
                <a:lnSpc>
                  <a:spcPts val="600"/>
                </a:lnSpc>
              </a:pPr>
              <a:endParaRPr sz="1200"/>
            </a:p>
            <a:p>
              <a:pPr marL="234480" marR="190546" indent="-3"/>
              <a:r>
                <a:rPr lang="en-US" sz="1200">
                  <a:latin typeface="Locator Light" panose="02000500040000020004" pitchFamily="50" charset="0"/>
                </a:rPr>
                <a:t>This study assessed in subjects with moderate to severe SSD the efficacy and cosmeticity of a shampoo containing 1% SeS2 shampoo compared to a shampoo containing 1% Zinc </a:t>
              </a:r>
              <a:r>
                <a:rPr lang="en-US" sz="1200" err="1">
                  <a:latin typeface="Locator Light" panose="02000500040000020004" pitchFamily="50" charset="0"/>
                </a:rPr>
                <a:t>Pyrithione</a:t>
              </a:r>
              <a:r>
                <a:rPr lang="en-US" sz="1200">
                  <a:latin typeface="Locator Light" panose="02000500040000020004" pitchFamily="50" charset="0"/>
                </a:rPr>
                <a:t> (ZPT) as well as the subjects’ quality of life. (QoL).​</a:t>
              </a:r>
            </a:p>
          </p:txBody>
        </p:sp>
      </p:grpSp>
      <p:grpSp>
        <p:nvGrpSpPr>
          <p:cNvPr id="13" name="Groupe 12">
            <a:extLst>
              <a:ext uri="{FF2B5EF4-FFF2-40B4-BE49-F238E27FC236}">
                <a16:creationId xmlns:a16="http://schemas.microsoft.com/office/drawing/2014/main" id="{AFD47EB3-E8A4-E4B8-A6EB-2A39BCB195C6}"/>
              </a:ext>
            </a:extLst>
          </p:cNvPr>
          <p:cNvGrpSpPr/>
          <p:nvPr/>
        </p:nvGrpSpPr>
        <p:grpSpPr>
          <a:xfrm>
            <a:off x="402108" y="4468852"/>
            <a:ext cx="6728727" cy="2309941"/>
            <a:chOff x="427712" y="4737231"/>
            <a:chExt cx="7715608" cy="2309941"/>
          </a:xfrm>
        </p:grpSpPr>
        <p:grpSp>
          <p:nvGrpSpPr>
            <p:cNvPr id="5" name="Groupe 4">
              <a:extLst>
                <a:ext uri="{FF2B5EF4-FFF2-40B4-BE49-F238E27FC236}">
                  <a16:creationId xmlns:a16="http://schemas.microsoft.com/office/drawing/2014/main" id="{142AAC2B-42A8-0C3E-21DA-4BFA23E32F4F}"/>
                </a:ext>
              </a:extLst>
            </p:cNvPr>
            <p:cNvGrpSpPr/>
            <p:nvPr/>
          </p:nvGrpSpPr>
          <p:grpSpPr>
            <a:xfrm>
              <a:off x="427712" y="4737231"/>
              <a:ext cx="7715608" cy="422709"/>
              <a:chOff x="412791" y="4008245"/>
              <a:chExt cx="7715608" cy="422709"/>
            </a:xfrm>
          </p:grpSpPr>
          <p:sp>
            <p:nvSpPr>
              <p:cNvPr id="1266" name="object 658">
                <a:extLst>
                  <a:ext uri="{FF2B5EF4-FFF2-40B4-BE49-F238E27FC236}">
                    <a16:creationId xmlns:a16="http://schemas.microsoft.com/office/drawing/2014/main" id="{4A7FAC32-BB04-66C0-D085-6B8319270562}"/>
                  </a:ext>
                </a:extLst>
              </p:cNvPr>
              <p:cNvSpPr/>
              <p:nvPr/>
            </p:nvSpPr>
            <p:spPr>
              <a:xfrm>
                <a:off x="481841" y="4038655"/>
                <a:ext cx="7646558" cy="360000"/>
              </a:xfrm>
              <a:custGeom>
                <a:avLst/>
                <a:gdLst/>
                <a:ahLst/>
                <a:cxnLst/>
                <a:rect l="l" t="t" r="r" b="b"/>
                <a:pathLst>
                  <a:path w="5540579" h="422709">
                    <a:moveTo>
                      <a:pt x="0" y="422709"/>
                    </a:moveTo>
                    <a:lnTo>
                      <a:pt x="5540579" y="422709"/>
                    </a:lnTo>
                    <a:lnTo>
                      <a:pt x="5540579" y="0"/>
                    </a:lnTo>
                    <a:lnTo>
                      <a:pt x="0" y="0"/>
                    </a:lnTo>
                    <a:lnTo>
                      <a:pt x="0" y="422709"/>
                    </a:lnTo>
                    <a:close/>
                  </a:path>
                </a:pathLst>
              </a:custGeom>
              <a:solidFill>
                <a:srgbClr val="00B050"/>
              </a:solidFill>
            </p:spPr>
            <p:txBody>
              <a:bodyPr wrap="square" lIns="0" tIns="0" rIns="0" bIns="0" rtlCol="0">
                <a:noAutofit/>
              </a:bodyPr>
              <a:lstStyle/>
              <a:p>
                <a:endParaRPr/>
              </a:p>
            </p:txBody>
          </p:sp>
          <p:sp>
            <p:nvSpPr>
              <p:cNvPr id="1269" name="object 32">
                <a:extLst>
                  <a:ext uri="{FF2B5EF4-FFF2-40B4-BE49-F238E27FC236}">
                    <a16:creationId xmlns:a16="http://schemas.microsoft.com/office/drawing/2014/main" id="{30770619-8DD7-48E9-FFF6-E96312E687AC}"/>
                  </a:ext>
                </a:extLst>
              </p:cNvPr>
              <p:cNvSpPr txBox="1"/>
              <p:nvPr/>
            </p:nvSpPr>
            <p:spPr>
              <a:xfrm>
                <a:off x="412791" y="4008245"/>
                <a:ext cx="4550682" cy="422709"/>
              </a:xfrm>
              <a:prstGeom prst="rect">
                <a:avLst/>
              </a:prstGeom>
            </p:spPr>
            <p:txBody>
              <a:bodyPr wrap="square" lIns="0" tIns="59690" rIns="0" bIns="0" rtlCol="0">
                <a:noAutofit/>
              </a:bodyPr>
              <a:lstStyle/>
              <a:p>
                <a:pPr marL="170424">
                  <a:lnSpc>
                    <a:spcPct val="101725"/>
                  </a:lnSpc>
                </a:pPr>
                <a:endParaRPr lang="fr-FR" sz="200" spc="66">
                  <a:solidFill>
                    <a:srgbClr val="FEFFFE"/>
                  </a:solidFill>
                  <a:latin typeface="Locator Bold" panose="02000800040000020004" pitchFamily="50" charset="0"/>
                  <a:cs typeface="Calibri"/>
                </a:endParaRPr>
              </a:p>
              <a:p>
                <a:pPr marL="170424">
                  <a:lnSpc>
                    <a:spcPct val="101725"/>
                  </a:lnSpc>
                </a:pPr>
                <a:r>
                  <a:rPr lang="fr-FR" spc="66">
                    <a:solidFill>
                      <a:srgbClr val="FEFFFE"/>
                    </a:solidFill>
                    <a:latin typeface="Locator Bold" panose="02000800040000020004" pitchFamily="50" charset="0"/>
                    <a:cs typeface="Calibri"/>
                  </a:rPr>
                  <a:t>MATERIAL AND METHODS</a:t>
                </a:r>
                <a:endParaRPr>
                  <a:latin typeface="Locator Bold" panose="02000800040000020004" pitchFamily="50" charset="0"/>
                  <a:cs typeface="Calibri"/>
                </a:endParaRPr>
              </a:p>
            </p:txBody>
          </p:sp>
        </p:grpSp>
        <p:sp>
          <p:nvSpPr>
            <p:cNvPr id="8" name="object 645">
              <a:extLst>
                <a:ext uri="{FF2B5EF4-FFF2-40B4-BE49-F238E27FC236}">
                  <a16:creationId xmlns:a16="http://schemas.microsoft.com/office/drawing/2014/main" id="{F253B0B8-2C3A-5FFD-5AE9-BD4E5B324F15}"/>
                </a:ext>
              </a:extLst>
            </p:cNvPr>
            <p:cNvSpPr txBox="1"/>
            <p:nvPr/>
          </p:nvSpPr>
          <p:spPr>
            <a:xfrm>
              <a:off x="600726" y="5158713"/>
              <a:ext cx="7513716" cy="1888459"/>
            </a:xfrm>
            <a:prstGeom prst="rect">
              <a:avLst/>
            </a:prstGeom>
          </p:spPr>
          <p:txBody>
            <a:bodyPr wrap="square" lIns="0" tIns="8985" rIns="0" bIns="0" rtlCol="0">
              <a:noAutofit/>
            </a:bodyPr>
            <a:lstStyle/>
            <a:p>
              <a:pPr marL="285750" indent="-285750" algn="just">
                <a:buFont typeface="Arial" panose="020B0604020202020204" pitchFamily="34" charset="0"/>
                <a:buChar char="•"/>
              </a:pPr>
              <a:r>
                <a:rPr lang="en-US" sz="1200">
                  <a:latin typeface="Locator Light" panose="02000500040000020004" pitchFamily="50" charset="0"/>
                </a:rPr>
                <a:t>This double-blinded, investigator-blinded study was conducted on 2 parallel groups of</a:t>
              </a:r>
            </a:p>
            <a:p>
              <a:pPr marL="285750" indent="-285750" algn="just">
                <a:buFont typeface="Arial" panose="020B0604020202020204" pitchFamily="34" charset="0"/>
                <a:buChar char="•"/>
              </a:pPr>
              <a:r>
                <a:rPr lang="en-US" sz="1200">
                  <a:latin typeface="Locator Light" panose="02000500040000020004" pitchFamily="50" charset="0"/>
                </a:rPr>
                <a:t>60 subjects each with moderate to severe seborrheic dermatitis (Symptom Scale of Seborrheic Dermatitis, SSSD score &gt;6).</a:t>
              </a:r>
            </a:p>
            <a:p>
              <a:pPr marL="285750" indent="-285750" algn="just">
                <a:buFont typeface="Arial" panose="020B0604020202020204" pitchFamily="34" charset="0"/>
                <a:buChar char="•"/>
              </a:pPr>
              <a:r>
                <a:rPr lang="en-US" sz="1200">
                  <a:latin typeface="Locator Light" panose="02000500040000020004" pitchFamily="50" charset="0"/>
                </a:rPr>
                <a:t>Subjects were monitored at Day 0, 3, 7, 14, and 28. Prior to Day 0, they underwent a 2-week wash-out period. Subjects applied the shampoo to which they had been randomized to their scalp and hair three times per week for 4 weeks, according to its label's usage recommendations.</a:t>
              </a:r>
            </a:p>
            <a:p>
              <a:pPr marL="285750" indent="-285750" algn="just">
                <a:buFont typeface="Arial" panose="020B0604020202020204" pitchFamily="34" charset="0"/>
                <a:buChar char="•"/>
              </a:pPr>
              <a:r>
                <a:rPr lang="en-US" sz="1200">
                  <a:latin typeface="Locator Light" panose="02000500040000020004" pitchFamily="50" charset="0"/>
                </a:rPr>
                <a:t>The clinical examination included the SSSD, adherent and non-adherent dandruff, hair and scalp seborrhea, irritation and erythema. The investigators also assessed the global efficacy and satisfaction. Self-evaluations included, QoL, dandruff aspect, irritation, maximum severity of itching, discomfort, scalp and greasy aspect and product cosmeticity.</a:t>
              </a:r>
            </a:p>
          </p:txBody>
        </p:sp>
      </p:grpSp>
      <p:grpSp>
        <p:nvGrpSpPr>
          <p:cNvPr id="2" name="Groupe 1">
            <a:extLst>
              <a:ext uri="{FF2B5EF4-FFF2-40B4-BE49-F238E27FC236}">
                <a16:creationId xmlns:a16="http://schemas.microsoft.com/office/drawing/2014/main" id="{6E8F001D-B60B-0403-5537-BCABABA11026}"/>
              </a:ext>
            </a:extLst>
          </p:cNvPr>
          <p:cNvGrpSpPr/>
          <p:nvPr/>
        </p:nvGrpSpPr>
        <p:grpSpPr>
          <a:xfrm>
            <a:off x="7972369" y="1524876"/>
            <a:ext cx="6689438" cy="1288050"/>
            <a:chOff x="457759" y="4076547"/>
            <a:chExt cx="6689438" cy="1288050"/>
          </a:xfrm>
        </p:grpSpPr>
        <p:grpSp>
          <p:nvGrpSpPr>
            <p:cNvPr id="12" name="Groupe 11">
              <a:extLst>
                <a:ext uri="{FF2B5EF4-FFF2-40B4-BE49-F238E27FC236}">
                  <a16:creationId xmlns:a16="http://schemas.microsoft.com/office/drawing/2014/main" id="{82248F30-1538-CB02-E891-28632532587E}"/>
                </a:ext>
              </a:extLst>
            </p:cNvPr>
            <p:cNvGrpSpPr/>
            <p:nvPr/>
          </p:nvGrpSpPr>
          <p:grpSpPr>
            <a:xfrm>
              <a:off x="457759" y="4108450"/>
              <a:ext cx="6689438" cy="360000"/>
              <a:chOff x="8055840" y="1442247"/>
              <a:chExt cx="6569378" cy="551023"/>
            </a:xfrm>
          </p:grpSpPr>
          <p:sp>
            <p:nvSpPr>
              <p:cNvPr id="9" name="object 658">
                <a:extLst>
                  <a:ext uri="{FF2B5EF4-FFF2-40B4-BE49-F238E27FC236}">
                    <a16:creationId xmlns:a16="http://schemas.microsoft.com/office/drawing/2014/main" id="{7FE1ED59-0FFD-9CD1-A939-76F04DC699F7}"/>
                  </a:ext>
                </a:extLst>
              </p:cNvPr>
              <p:cNvSpPr/>
              <p:nvPr/>
            </p:nvSpPr>
            <p:spPr>
              <a:xfrm>
                <a:off x="8055840" y="1442247"/>
                <a:ext cx="6569378" cy="527194"/>
              </a:xfrm>
              <a:custGeom>
                <a:avLst/>
                <a:gdLst/>
                <a:ahLst/>
                <a:cxnLst/>
                <a:rect l="l" t="t" r="r" b="b"/>
                <a:pathLst>
                  <a:path w="5540579" h="422709">
                    <a:moveTo>
                      <a:pt x="0" y="422709"/>
                    </a:moveTo>
                    <a:lnTo>
                      <a:pt x="5540579" y="422709"/>
                    </a:lnTo>
                    <a:lnTo>
                      <a:pt x="5540579" y="0"/>
                    </a:lnTo>
                    <a:lnTo>
                      <a:pt x="0" y="0"/>
                    </a:lnTo>
                    <a:lnTo>
                      <a:pt x="0" y="422709"/>
                    </a:lnTo>
                    <a:close/>
                  </a:path>
                </a:pathLst>
              </a:custGeom>
              <a:solidFill>
                <a:srgbClr val="00B050"/>
              </a:solidFill>
            </p:spPr>
            <p:txBody>
              <a:bodyPr wrap="square" lIns="0" tIns="0" rIns="0" bIns="0" rtlCol="0">
                <a:noAutofit/>
              </a:bodyPr>
              <a:lstStyle/>
              <a:p>
                <a:endParaRPr/>
              </a:p>
            </p:txBody>
          </p:sp>
          <p:sp>
            <p:nvSpPr>
              <p:cNvPr id="10" name="object 32">
                <a:extLst>
                  <a:ext uri="{FF2B5EF4-FFF2-40B4-BE49-F238E27FC236}">
                    <a16:creationId xmlns:a16="http://schemas.microsoft.com/office/drawing/2014/main" id="{A266BC49-27C1-C9AC-B25F-0435CF4FA21C}"/>
                  </a:ext>
                </a:extLst>
              </p:cNvPr>
              <p:cNvSpPr txBox="1"/>
              <p:nvPr/>
            </p:nvSpPr>
            <p:spPr>
              <a:xfrm>
                <a:off x="8069963" y="1454573"/>
                <a:ext cx="2545435" cy="538697"/>
              </a:xfrm>
              <a:prstGeom prst="rect">
                <a:avLst/>
              </a:prstGeom>
            </p:spPr>
            <p:txBody>
              <a:bodyPr wrap="square" lIns="0" tIns="59690" rIns="0" bIns="0" rtlCol="0">
                <a:noAutofit/>
              </a:bodyPr>
              <a:lstStyle/>
              <a:p>
                <a:pPr marL="170424">
                  <a:lnSpc>
                    <a:spcPct val="101725"/>
                  </a:lnSpc>
                </a:pPr>
                <a:r>
                  <a:rPr spc="66">
                    <a:solidFill>
                      <a:srgbClr val="FEFFFE"/>
                    </a:solidFill>
                    <a:latin typeface="Locator Bold" panose="02000800040000020004" pitchFamily="50" charset="0"/>
                    <a:cs typeface="Calibri"/>
                  </a:rPr>
                  <a:t>RESULTS</a:t>
                </a:r>
                <a:endParaRPr>
                  <a:latin typeface="Locator Bold" panose="02000800040000020004" pitchFamily="50" charset="0"/>
                  <a:cs typeface="Calibri"/>
                </a:endParaRPr>
              </a:p>
            </p:txBody>
          </p:sp>
        </p:grpSp>
        <p:sp>
          <p:nvSpPr>
            <p:cNvPr id="11" name="object 31">
              <a:extLst>
                <a:ext uri="{FF2B5EF4-FFF2-40B4-BE49-F238E27FC236}">
                  <a16:creationId xmlns:a16="http://schemas.microsoft.com/office/drawing/2014/main" id="{A88B1230-AE8C-6847-B3AC-925E55F46AC3}"/>
                </a:ext>
              </a:extLst>
            </p:cNvPr>
            <p:cNvSpPr txBox="1"/>
            <p:nvPr/>
          </p:nvSpPr>
          <p:spPr>
            <a:xfrm>
              <a:off x="498280" y="4076547"/>
              <a:ext cx="6602597" cy="1288050"/>
            </a:xfrm>
            <a:prstGeom prst="rect">
              <a:avLst/>
            </a:prstGeom>
          </p:spPr>
          <p:txBody>
            <a:bodyPr wrap="square" lIns="0" tIns="5057" rIns="0" bIns="0" rtlCol="0" anchor="t">
              <a:noAutofit/>
            </a:bodyPr>
            <a:lstStyle/>
            <a:p>
              <a:pPr algn="just"/>
              <a:endParaRPr sz="1200"/>
            </a:p>
            <a:p>
              <a:pPr algn="just"/>
              <a:endParaRPr lang="en-US" sz="1100"/>
            </a:p>
            <a:p>
              <a:pPr marL="285750" indent="-285750" algn="just">
                <a:buFont typeface="Arial" panose="020B0604020202020204" pitchFamily="34" charset="0"/>
                <a:buChar char="•"/>
              </a:pPr>
              <a:r>
                <a:rPr lang="en-US" sz="1200" spc="-60">
                  <a:latin typeface="Locator Light" panose="02000500040000020004" pitchFamily="50" charset="0"/>
                </a:rPr>
                <a:t>After 4 weeks, the SSSD had decreased by 74.6% with SeS</a:t>
              </a:r>
              <a:r>
                <a:rPr lang="en-US" sz="1200" spc="-60" baseline="-25000">
                  <a:latin typeface="Locator Light" panose="02000500040000020004" pitchFamily="50" charset="0"/>
                </a:rPr>
                <a:t>2</a:t>
              </a:r>
              <a:r>
                <a:rPr lang="en-US" sz="1200" spc="-60">
                  <a:latin typeface="Locator Light" panose="02000500040000020004" pitchFamily="50" charset="0"/>
                </a:rPr>
                <a:t> shampoo and by 68.7% with ZPT (p=0.04).</a:t>
              </a:r>
            </a:p>
            <a:p>
              <a:pPr marL="285750" indent="-285750" algn="just">
                <a:buFont typeface="Arial" panose="020B0604020202020204" pitchFamily="34" charset="0"/>
                <a:buChar char="•"/>
              </a:pPr>
              <a:r>
                <a:rPr lang="en-US" sz="1200" spc="-60">
                  <a:latin typeface="Locator Light" panose="02000500040000020004" pitchFamily="50" charset="0"/>
                </a:rPr>
                <a:t>Adherent dandruff decreased by 77.1% with SeS</a:t>
              </a:r>
              <a:r>
                <a:rPr lang="en-US" sz="1200" spc="-60" baseline="-25000">
                  <a:latin typeface="Locator Light" panose="02000500040000020004" pitchFamily="50" charset="0"/>
                </a:rPr>
                <a:t>2</a:t>
              </a:r>
              <a:r>
                <a:rPr lang="en-US" sz="1200" spc="-60">
                  <a:latin typeface="Locator Light" panose="02000500040000020004" pitchFamily="50" charset="0"/>
                </a:rPr>
                <a:t> shampoo and by 68.7% with ZPT, the total dandruff score decreased by 71% with SeS</a:t>
              </a:r>
              <a:r>
                <a:rPr lang="en-US" sz="1200" spc="-60" baseline="-25000">
                  <a:latin typeface="Locator Light" panose="02000500040000020004" pitchFamily="50" charset="0"/>
                </a:rPr>
                <a:t>2</a:t>
              </a:r>
              <a:r>
                <a:rPr lang="en-US" sz="1200" spc="-60">
                  <a:latin typeface="Locator Light" panose="02000500040000020004" pitchFamily="50" charset="0"/>
                </a:rPr>
                <a:t> shampoo and by 64.1% with ZPT, so did erythema (SeS</a:t>
              </a:r>
              <a:r>
                <a:rPr lang="en-US" sz="1200" spc="-60" baseline="-25000">
                  <a:latin typeface="Locator Light" panose="02000500040000020004" pitchFamily="50" charset="0"/>
                </a:rPr>
                <a:t>2 </a:t>
              </a:r>
              <a:r>
                <a:rPr lang="en-US" sz="1200" spc="-60">
                  <a:latin typeface="Locator Light" panose="02000500040000020004" pitchFamily="50" charset="0"/>
                </a:rPr>
                <a:t> shampoo:-62.8%, ZPT: -50%); all p</a:t>
              </a:r>
              <a:r>
                <a:rPr lang="en-US" sz="1200" spc="-60">
                  <a:latin typeface="Locator Light" panose="02000500040000020004" pitchFamily="50" charset="0"/>
                  <a:sym typeface="Symbol" panose="05050102010706020507" pitchFamily="18" charset="2"/>
                </a:rPr>
                <a:t></a:t>
              </a:r>
              <a:r>
                <a:rPr lang="en-US" sz="1200" spc="-60">
                  <a:latin typeface="Locator Light" panose="02000500040000020004" pitchFamily="50" charset="0"/>
                </a:rPr>
                <a:t>0.002.</a:t>
              </a:r>
            </a:p>
            <a:p>
              <a:pPr marL="285750" indent="-285750" algn="just">
                <a:buFont typeface="Arial" panose="020B0604020202020204" pitchFamily="34" charset="0"/>
                <a:buChar char="•"/>
              </a:pPr>
              <a:r>
                <a:rPr lang="en-US" sz="1200" spc="-60">
                  <a:latin typeface="Locator Light" panose="02000500040000020004" pitchFamily="50" charset="0"/>
                </a:rPr>
                <a:t>Cosmeticity was globally better for SeS</a:t>
              </a:r>
              <a:r>
                <a:rPr lang="en-US" sz="1200" spc="-60" baseline="-25000">
                  <a:latin typeface="Locator Light" panose="02000500040000020004" pitchFamily="50" charset="0"/>
                </a:rPr>
                <a:t>2</a:t>
              </a:r>
              <a:r>
                <a:rPr lang="en-US" sz="1200" spc="-60">
                  <a:latin typeface="Locator Light" panose="02000500040000020004" pitchFamily="50" charset="0"/>
                </a:rPr>
                <a:t> shampoo than for ZPT.</a:t>
              </a:r>
            </a:p>
            <a:p>
              <a:pPr marL="285750" indent="-285750" algn="just">
                <a:buFont typeface="Arial" panose="020B0604020202020204" pitchFamily="34" charset="0"/>
                <a:buChar char="•"/>
              </a:pPr>
              <a:r>
                <a:rPr lang="en-US" sz="1200" spc="-60">
                  <a:latin typeface="Locator Light" panose="02000500040000020004" pitchFamily="50" charset="0"/>
                </a:rPr>
                <a:t>No significant differences were found for the global investigator rating, subject evaluations and QoL scoring.</a:t>
              </a:r>
            </a:p>
          </p:txBody>
        </p:sp>
      </p:grpSp>
      <p:sp>
        <p:nvSpPr>
          <p:cNvPr id="43" name="Rectangle 42">
            <a:extLst>
              <a:ext uri="{FF2B5EF4-FFF2-40B4-BE49-F238E27FC236}">
                <a16:creationId xmlns:a16="http://schemas.microsoft.com/office/drawing/2014/main" id="{7FD6B6C1-D134-D699-4AD2-3F8C146C54E4}"/>
              </a:ext>
            </a:extLst>
          </p:cNvPr>
          <p:cNvSpPr/>
          <p:nvPr/>
        </p:nvSpPr>
        <p:spPr>
          <a:xfrm>
            <a:off x="8934450" y="4775719"/>
            <a:ext cx="1447800" cy="173290"/>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4" name="Rectangle 43">
            <a:extLst>
              <a:ext uri="{FF2B5EF4-FFF2-40B4-BE49-F238E27FC236}">
                <a16:creationId xmlns:a16="http://schemas.microsoft.com/office/drawing/2014/main" id="{78EDF804-A289-01C6-B8E4-98BD97A8D82C}"/>
              </a:ext>
            </a:extLst>
          </p:cNvPr>
          <p:cNvSpPr/>
          <p:nvPr/>
        </p:nvSpPr>
        <p:spPr>
          <a:xfrm>
            <a:off x="11757859" y="4108450"/>
            <a:ext cx="115200" cy="122388"/>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50" name="Image 49" descr="Une image contenant texte, capture d’écran, diagramme, Rectangle&#10;&#10;Le contenu généré par l’IA peut être incorrect.">
            <a:extLst>
              <a:ext uri="{FF2B5EF4-FFF2-40B4-BE49-F238E27FC236}">
                <a16:creationId xmlns:a16="http://schemas.microsoft.com/office/drawing/2014/main" id="{485E8CA8-6E00-CC1D-BEC4-F7B29E25213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797804" y="3356507"/>
            <a:ext cx="3655235" cy="1911997"/>
          </a:xfrm>
          <a:prstGeom prst="rect">
            <a:avLst/>
          </a:prstGeom>
        </p:spPr>
      </p:pic>
      <p:grpSp>
        <p:nvGrpSpPr>
          <p:cNvPr id="1235" name="Groupe 1234">
            <a:extLst>
              <a:ext uri="{FF2B5EF4-FFF2-40B4-BE49-F238E27FC236}">
                <a16:creationId xmlns:a16="http://schemas.microsoft.com/office/drawing/2014/main" id="{0B2C9474-2D10-C6D2-0E17-56116DEB0413}"/>
              </a:ext>
            </a:extLst>
          </p:cNvPr>
          <p:cNvGrpSpPr/>
          <p:nvPr/>
        </p:nvGrpSpPr>
        <p:grpSpPr>
          <a:xfrm>
            <a:off x="7791450" y="5255578"/>
            <a:ext cx="4330703" cy="2765989"/>
            <a:chOff x="854111" y="11178888"/>
            <a:chExt cx="5738983" cy="4398962"/>
          </a:xfrm>
        </p:grpSpPr>
        <p:sp>
          <p:nvSpPr>
            <p:cNvPr id="1236" name="object 37">
              <a:extLst>
                <a:ext uri="{FF2B5EF4-FFF2-40B4-BE49-F238E27FC236}">
                  <a16:creationId xmlns:a16="http://schemas.microsoft.com/office/drawing/2014/main" id="{E20B59AA-72DA-731F-F808-77D152AF8ECD}"/>
                </a:ext>
              </a:extLst>
            </p:cNvPr>
            <p:cNvSpPr txBox="1"/>
            <p:nvPr/>
          </p:nvSpPr>
          <p:spPr>
            <a:xfrm>
              <a:off x="854111" y="11178888"/>
              <a:ext cx="5738983" cy="282120"/>
            </a:xfrm>
            <a:prstGeom prst="rect">
              <a:avLst/>
            </a:prstGeom>
          </p:spPr>
          <p:txBody>
            <a:bodyPr wrap="square" lIns="0" tIns="5201" rIns="0" bIns="0" rtlCol="0">
              <a:noAutofit/>
            </a:bodyPr>
            <a:lstStyle/>
            <a:p>
              <a:pPr>
                <a:lnSpc>
                  <a:spcPts val="600"/>
                </a:lnSpc>
              </a:pPr>
              <a:endParaRPr sz="800"/>
            </a:p>
            <a:p>
              <a:pPr marL="234480" marR="190546" indent="-3"/>
              <a:r>
                <a:rPr lang="en-US" sz="1200">
                  <a:solidFill>
                    <a:srgbClr val="00B050"/>
                  </a:solidFill>
                  <a:latin typeface="Locator Medium" panose="02000600020000020004" pitchFamily="50" charset="0"/>
                </a:rPr>
                <a:t>Table 1: </a:t>
              </a:r>
              <a:r>
                <a:rPr lang="en-US" sz="1200">
                  <a:latin typeface="Locator Medium" panose="02000600020000020004" pitchFamily="50" charset="0"/>
                </a:rPr>
                <a:t>Cosmeticity</a:t>
              </a:r>
              <a:endParaRPr sz="1200">
                <a:latin typeface="Locator Medium" panose="02000600020000020004" pitchFamily="50" charset="0"/>
              </a:endParaRPr>
            </a:p>
          </p:txBody>
        </p:sp>
        <p:grpSp>
          <p:nvGrpSpPr>
            <p:cNvPr id="1237" name="Groupe 1236">
              <a:extLst>
                <a:ext uri="{FF2B5EF4-FFF2-40B4-BE49-F238E27FC236}">
                  <a16:creationId xmlns:a16="http://schemas.microsoft.com/office/drawing/2014/main" id="{0610D17B-FFC3-0AE0-9A06-23861E819878}"/>
                </a:ext>
              </a:extLst>
            </p:cNvPr>
            <p:cNvGrpSpPr/>
            <p:nvPr/>
          </p:nvGrpSpPr>
          <p:grpSpPr>
            <a:xfrm>
              <a:off x="1174417" y="11709700"/>
              <a:ext cx="4501108" cy="3868150"/>
              <a:chOff x="1174417" y="11709700"/>
              <a:chExt cx="4501108" cy="3868150"/>
            </a:xfrm>
          </p:grpSpPr>
          <p:sp>
            <p:nvSpPr>
              <p:cNvPr id="1238" name="Rectangle : coins arrondis 1237">
                <a:extLst>
                  <a:ext uri="{FF2B5EF4-FFF2-40B4-BE49-F238E27FC236}">
                    <a16:creationId xmlns:a16="http://schemas.microsoft.com/office/drawing/2014/main" id="{30E210D7-F48E-5AB5-EEB5-2BDADC7259B1}"/>
                  </a:ext>
                </a:extLst>
              </p:cNvPr>
              <p:cNvSpPr/>
              <p:nvPr/>
            </p:nvSpPr>
            <p:spPr>
              <a:xfrm>
                <a:off x="1174417" y="11709700"/>
                <a:ext cx="4262383" cy="3837038"/>
              </a:xfrm>
              <a:prstGeom prst="roundRect">
                <a:avLst>
                  <a:gd name="adj" fmla="val 6887"/>
                </a:avLst>
              </a:prstGeom>
              <a:solidFill>
                <a:schemeClr val="bg1">
                  <a:lumMod val="95000"/>
                  <a:alpha val="80000"/>
                </a:schemeClr>
              </a:solidFill>
              <a:ln w="12700">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800" u="none" strike="noStrike" kern="1200" cap="none" spc="0" normalizeH="0" baseline="0" noProof="0">
                  <a:ln>
                    <a:noFill/>
                  </a:ln>
                  <a:solidFill>
                    <a:srgbClr val="C00000"/>
                  </a:solidFill>
                  <a:effectLst/>
                  <a:uLnTx/>
                  <a:uFillTx/>
                  <a:latin typeface="Calibri" panose="020F0502020204030204"/>
                </a:endParaRPr>
              </a:p>
            </p:txBody>
          </p:sp>
          <p:grpSp>
            <p:nvGrpSpPr>
              <p:cNvPr id="1239" name="Groupe 1238">
                <a:extLst>
                  <a:ext uri="{FF2B5EF4-FFF2-40B4-BE49-F238E27FC236}">
                    <a16:creationId xmlns:a16="http://schemas.microsoft.com/office/drawing/2014/main" id="{2D050564-9BB1-6FC9-321B-7279678D662A}"/>
                  </a:ext>
                </a:extLst>
              </p:cNvPr>
              <p:cNvGrpSpPr/>
              <p:nvPr/>
            </p:nvGrpSpPr>
            <p:grpSpPr>
              <a:xfrm>
                <a:off x="1174418" y="12232399"/>
                <a:ext cx="4406143" cy="3345451"/>
                <a:chOff x="7574839" y="2623194"/>
                <a:chExt cx="3957970" cy="3512397"/>
              </a:xfrm>
            </p:grpSpPr>
            <p:sp>
              <p:nvSpPr>
                <p:cNvPr id="1242" name="ZoneTexte 1241">
                  <a:extLst>
                    <a:ext uri="{FF2B5EF4-FFF2-40B4-BE49-F238E27FC236}">
                      <a16:creationId xmlns:a16="http://schemas.microsoft.com/office/drawing/2014/main" id="{52A119B1-B995-A7A6-F75E-216A53B2A882}"/>
                    </a:ext>
                  </a:extLst>
                </p:cNvPr>
                <p:cNvSpPr txBox="1"/>
                <p:nvPr/>
              </p:nvSpPr>
              <p:spPr>
                <a:xfrm>
                  <a:off x="10031324" y="5775856"/>
                  <a:ext cx="1270272" cy="359735"/>
                </a:xfrm>
                <a:prstGeom prst="rect">
                  <a:avLst/>
                </a:prstGeom>
                <a:noFill/>
              </p:spPr>
              <p:txBody>
                <a:bodyPr wrap="square">
                  <a:spAutoFit/>
                </a:bodyPr>
                <a:lstStyle/>
                <a:p>
                  <a:r>
                    <a:rPr lang="en-US" sz="800" b="1">
                      <a:solidFill>
                        <a:srgbClr val="C00000"/>
                      </a:solidFill>
                      <a:latin typeface="Locator Light" panose="02000500040000020004" pitchFamily="50" charset="0"/>
                    </a:rPr>
                    <a:t>*</a:t>
                  </a:r>
                  <a:r>
                    <a:rPr kumimoji="1" lang="en-US" altLang="zh-CN" sz="800" b="1">
                      <a:latin typeface="Locator Light" panose="02000500040000020004" pitchFamily="50" charset="0"/>
                      <a:cs typeface="Calibri" panose="020F0502020204030204" pitchFamily="34" charset="0"/>
                    </a:rPr>
                    <a:t>p&lt;0.05</a:t>
                  </a:r>
                  <a:r>
                    <a:rPr lang="en-US" altLang="zh-CN" sz="800" b="1">
                      <a:latin typeface="Locator Light" panose="02000500040000020004" pitchFamily="50" charset="0"/>
                    </a:rPr>
                    <a:t> </a:t>
                  </a:r>
                  <a:endParaRPr lang="fr-FR" sz="800" b="1">
                    <a:latin typeface="Locator Light" panose="02000500040000020004" pitchFamily="50" charset="0"/>
                  </a:endParaRPr>
                </a:p>
              </p:txBody>
            </p:sp>
            <p:sp>
              <p:nvSpPr>
                <p:cNvPr id="1243" name="ZoneTexte 1242">
                  <a:extLst>
                    <a:ext uri="{FF2B5EF4-FFF2-40B4-BE49-F238E27FC236}">
                      <a16:creationId xmlns:a16="http://schemas.microsoft.com/office/drawing/2014/main" id="{FE1073AE-C19C-D212-8FD4-109122FE1AB5}"/>
                    </a:ext>
                  </a:extLst>
                </p:cNvPr>
                <p:cNvSpPr txBox="1"/>
                <p:nvPr/>
              </p:nvSpPr>
              <p:spPr>
                <a:xfrm>
                  <a:off x="7574841" y="3167644"/>
                  <a:ext cx="2199788" cy="565297"/>
                </a:xfrm>
                <a:prstGeom prst="rect">
                  <a:avLst/>
                </a:prstGeom>
                <a:noFill/>
              </p:spPr>
              <p:txBody>
                <a:bodyPr wrap="square">
                  <a:spAutoFit/>
                </a:bodyPr>
                <a:lstStyle/>
                <a:p>
                  <a:r>
                    <a:rPr lang="en-US" sz="800" b="1">
                      <a:solidFill>
                        <a:srgbClr val="00C459"/>
                      </a:solidFill>
                      <a:latin typeface="Locator Light" panose="02000500040000020004" pitchFamily="50" charset="0"/>
                    </a:rPr>
                    <a:t>Scratching frequency seems to decrease </a:t>
                  </a:r>
                  <a:r>
                    <a:rPr lang="en-US" sz="800" b="1">
                      <a:latin typeface="Locator Light" panose="02000500040000020004" pitchFamily="50" charset="0"/>
                    </a:rPr>
                    <a:t>(after first application)</a:t>
                  </a:r>
                  <a:endParaRPr lang="fr-FR" sz="800" b="1">
                    <a:solidFill>
                      <a:srgbClr val="00C459"/>
                    </a:solidFill>
                    <a:latin typeface="Locator Light" panose="02000500040000020004" pitchFamily="50" charset="0"/>
                  </a:endParaRPr>
                </a:p>
              </p:txBody>
            </p:sp>
            <p:sp>
              <p:nvSpPr>
                <p:cNvPr id="1244" name="ZoneTexte 1243">
                  <a:extLst>
                    <a:ext uri="{FF2B5EF4-FFF2-40B4-BE49-F238E27FC236}">
                      <a16:creationId xmlns:a16="http://schemas.microsoft.com/office/drawing/2014/main" id="{2FC5FB40-8997-D134-98E8-E35B5E2B1683}"/>
                    </a:ext>
                  </a:extLst>
                </p:cNvPr>
                <p:cNvSpPr txBox="1"/>
                <p:nvPr/>
              </p:nvSpPr>
              <p:spPr>
                <a:xfrm>
                  <a:off x="9923054" y="3229498"/>
                  <a:ext cx="737276" cy="359736"/>
                </a:xfrm>
                <a:prstGeom prst="rect">
                  <a:avLst/>
                </a:prstGeom>
                <a:noFill/>
              </p:spPr>
              <p:txBody>
                <a:bodyPr wrap="square">
                  <a:spAutoFit/>
                </a:bodyPr>
                <a:lstStyle/>
                <a:p>
                  <a:pPr algn="ctr"/>
                  <a:r>
                    <a:rPr lang="en-US" sz="800">
                      <a:latin typeface="Locator Light" panose="02000500040000020004" pitchFamily="50" charset="0"/>
                    </a:rPr>
                    <a:t>73%</a:t>
                  </a:r>
                  <a:r>
                    <a:rPr lang="en-US" sz="800">
                      <a:solidFill>
                        <a:srgbClr val="C00000"/>
                      </a:solidFill>
                      <a:latin typeface="Locator Light" panose="02000500040000020004" pitchFamily="50" charset="0"/>
                    </a:rPr>
                    <a:t>*</a:t>
                  </a:r>
                  <a:endParaRPr lang="fr-FR" sz="800">
                    <a:latin typeface="Locator Light" panose="02000500040000020004" pitchFamily="50" charset="0"/>
                  </a:endParaRPr>
                </a:p>
              </p:txBody>
            </p:sp>
            <p:sp>
              <p:nvSpPr>
                <p:cNvPr id="1247" name="ZoneTexte 1246">
                  <a:extLst>
                    <a:ext uri="{FF2B5EF4-FFF2-40B4-BE49-F238E27FC236}">
                      <a16:creationId xmlns:a16="http://schemas.microsoft.com/office/drawing/2014/main" id="{F384F1D4-B53F-6BB8-ED63-FD7E9A67D2BE}"/>
                    </a:ext>
                  </a:extLst>
                </p:cNvPr>
                <p:cNvSpPr txBox="1"/>
                <p:nvPr/>
              </p:nvSpPr>
              <p:spPr>
                <a:xfrm>
                  <a:off x="10765251" y="3229498"/>
                  <a:ext cx="716407" cy="359735"/>
                </a:xfrm>
                <a:prstGeom prst="rect">
                  <a:avLst/>
                </a:prstGeom>
                <a:noFill/>
              </p:spPr>
              <p:txBody>
                <a:bodyPr wrap="square">
                  <a:spAutoFit/>
                </a:bodyPr>
                <a:lstStyle/>
                <a:p>
                  <a:pPr algn="ctr"/>
                  <a:r>
                    <a:rPr lang="en-US" sz="800">
                      <a:latin typeface="Locator Light" panose="02000500040000020004" pitchFamily="50" charset="0"/>
                    </a:rPr>
                    <a:t>67%</a:t>
                  </a:r>
                  <a:endParaRPr lang="fr-FR" sz="800">
                    <a:latin typeface="Locator Light" panose="02000500040000020004" pitchFamily="50" charset="0"/>
                  </a:endParaRPr>
                </a:p>
              </p:txBody>
            </p:sp>
            <p:sp>
              <p:nvSpPr>
                <p:cNvPr id="1253" name="ZoneTexte 1252">
                  <a:extLst>
                    <a:ext uri="{FF2B5EF4-FFF2-40B4-BE49-F238E27FC236}">
                      <a16:creationId xmlns:a16="http://schemas.microsoft.com/office/drawing/2014/main" id="{1BDFE07A-CE38-B90B-2CB6-66073D2B4405}"/>
                    </a:ext>
                  </a:extLst>
                </p:cNvPr>
                <p:cNvSpPr txBox="1"/>
                <p:nvPr/>
              </p:nvSpPr>
              <p:spPr>
                <a:xfrm>
                  <a:off x="7574839" y="2647932"/>
                  <a:ext cx="3144545" cy="565297"/>
                </a:xfrm>
                <a:prstGeom prst="rect">
                  <a:avLst/>
                </a:prstGeom>
                <a:noFill/>
              </p:spPr>
              <p:txBody>
                <a:bodyPr wrap="square">
                  <a:spAutoFit/>
                </a:bodyPr>
                <a:lstStyle/>
                <a:p>
                  <a:r>
                    <a:rPr lang="en-US" sz="800">
                      <a:latin typeface="Locator Light" panose="02000500040000020004" pitchFamily="50" charset="0"/>
                    </a:rPr>
                    <a:t>The scales have </a:t>
                  </a:r>
                  <a:r>
                    <a:rPr lang="en-US" sz="800" b="1">
                      <a:solidFill>
                        <a:srgbClr val="00C459"/>
                      </a:solidFill>
                      <a:latin typeface="Locator Light" panose="02000500040000020004" pitchFamily="50" charset="0"/>
                    </a:rPr>
                    <a:t>reduced</a:t>
                  </a:r>
                  <a:br>
                    <a:rPr lang="en-US" sz="800" b="1">
                      <a:solidFill>
                        <a:srgbClr val="00C459"/>
                      </a:solidFill>
                      <a:latin typeface="Locator Light" panose="02000500040000020004" pitchFamily="50" charset="0"/>
                    </a:rPr>
                  </a:br>
                  <a:r>
                    <a:rPr lang="en-US" sz="800" b="1">
                      <a:latin typeface="Locator Light" panose="02000500040000020004" pitchFamily="50" charset="0"/>
                    </a:rPr>
                    <a:t>(after first application)</a:t>
                  </a:r>
                  <a:endParaRPr lang="fr-FR" sz="800" b="1">
                    <a:latin typeface="Locator Light" panose="02000500040000020004" pitchFamily="50" charset="0"/>
                  </a:endParaRPr>
                </a:p>
              </p:txBody>
            </p:sp>
            <p:sp>
              <p:nvSpPr>
                <p:cNvPr id="1254" name="ZoneTexte 1253">
                  <a:extLst>
                    <a:ext uri="{FF2B5EF4-FFF2-40B4-BE49-F238E27FC236}">
                      <a16:creationId xmlns:a16="http://schemas.microsoft.com/office/drawing/2014/main" id="{FC635584-C808-7E75-B4DD-9839738548F1}"/>
                    </a:ext>
                  </a:extLst>
                </p:cNvPr>
                <p:cNvSpPr txBox="1"/>
                <p:nvPr/>
              </p:nvSpPr>
              <p:spPr>
                <a:xfrm>
                  <a:off x="9923054" y="2630858"/>
                  <a:ext cx="737276" cy="359735"/>
                </a:xfrm>
                <a:prstGeom prst="rect">
                  <a:avLst/>
                </a:prstGeom>
                <a:noFill/>
              </p:spPr>
              <p:txBody>
                <a:bodyPr wrap="square">
                  <a:spAutoFit/>
                </a:bodyPr>
                <a:lstStyle/>
                <a:p>
                  <a:pPr algn="ctr"/>
                  <a:r>
                    <a:rPr lang="en-US" sz="800">
                      <a:latin typeface="Locator Light" panose="02000500040000020004" pitchFamily="50" charset="0"/>
                    </a:rPr>
                    <a:t>71%</a:t>
                  </a:r>
                  <a:r>
                    <a:rPr lang="en-US" sz="800">
                      <a:solidFill>
                        <a:srgbClr val="C00000"/>
                      </a:solidFill>
                      <a:latin typeface="Locator Light" panose="02000500040000020004" pitchFamily="50" charset="0"/>
                    </a:rPr>
                    <a:t>*</a:t>
                  </a:r>
                  <a:endParaRPr lang="fr-FR" sz="800">
                    <a:latin typeface="Locator Light" panose="02000500040000020004" pitchFamily="50" charset="0"/>
                  </a:endParaRPr>
                </a:p>
              </p:txBody>
            </p:sp>
            <p:sp>
              <p:nvSpPr>
                <p:cNvPr id="1255" name="ZoneTexte 1254">
                  <a:extLst>
                    <a:ext uri="{FF2B5EF4-FFF2-40B4-BE49-F238E27FC236}">
                      <a16:creationId xmlns:a16="http://schemas.microsoft.com/office/drawing/2014/main" id="{B11BC68E-ABBE-04EA-3E6F-A6AD15E970C8}"/>
                    </a:ext>
                  </a:extLst>
                </p:cNvPr>
                <p:cNvSpPr txBox="1"/>
                <p:nvPr/>
              </p:nvSpPr>
              <p:spPr>
                <a:xfrm>
                  <a:off x="10765251" y="2623194"/>
                  <a:ext cx="716407" cy="359735"/>
                </a:xfrm>
                <a:prstGeom prst="rect">
                  <a:avLst/>
                </a:prstGeom>
                <a:noFill/>
              </p:spPr>
              <p:txBody>
                <a:bodyPr wrap="square">
                  <a:spAutoFit/>
                </a:bodyPr>
                <a:lstStyle/>
                <a:p>
                  <a:pPr algn="ctr"/>
                  <a:r>
                    <a:rPr lang="en-US" sz="800">
                      <a:latin typeface="Locator Light" panose="02000500040000020004" pitchFamily="50" charset="0"/>
                    </a:rPr>
                    <a:t>65%</a:t>
                  </a:r>
                  <a:endParaRPr lang="fr-FR" sz="800">
                    <a:latin typeface="Locator Light" panose="02000500040000020004" pitchFamily="50" charset="0"/>
                  </a:endParaRPr>
                </a:p>
              </p:txBody>
            </p:sp>
            <p:sp>
              <p:nvSpPr>
                <p:cNvPr id="1257" name="ZoneTexte 1256">
                  <a:extLst>
                    <a:ext uri="{FF2B5EF4-FFF2-40B4-BE49-F238E27FC236}">
                      <a16:creationId xmlns:a16="http://schemas.microsoft.com/office/drawing/2014/main" id="{A47B030B-7BEA-50AA-4074-D1E9A7E9561B}"/>
                    </a:ext>
                  </a:extLst>
                </p:cNvPr>
                <p:cNvSpPr txBox="1"/>
                <p:nvPr/>
              </p:nvSpPr>
              <p:spPr>
                <a:xfrm>
                  <a:off x="7574841" y="3679309"/>
                  <a:ext cx="2199788" cy="359736"/>
                </a:xfrm>
                <a:prstGeom prst="rect">
                  <a:avLst/>
                </a:prstGeom>
                <a:noFill/>
              </p:spPr>
              <p:txBody>
                <a:bodyPr wrap="square">
                  <a:spAutoFit/>
                </a:bodyPr>
                <a:lstStyle/>
                <a:p>
                  <a:r>
                    <a:rPr lang="en-US" sz="800">
                      <a:latin typeface="Locator Light" panose="02000500040000020004" pitchFamily="50" charset="0"/>
                    </a:rPr>
                    <a:t>My scalp seems </a:t>
                  </a:r>
                  <a:r>
                    <a:rPr lang="en-US" sz="800" b="1">
                      <a:solidFill>
                        <a:srgbClr val="00C459"/>
                      </a:solidFill>
                      <a:latin typeface="Locator Light" panose="02000500040000020004" pitchFamily="50" charset="0"/>
                    </a:rPr>
                    <a:t>soothed</a:t>
                  </a:r>
                  <a:endParaRPr lang="fr-FR" sz="800" b="1">
                    <a:solidFill>
                      <a:srgbClr val="00C459"/>
                    </a:solidFill>
                    <a:latin typeface="Locator Light" panose="02000500040000020004" pitchFamily="50" charset="0"/>
                  </a:endParaRPr>
                </a:p>
              </p:txBody>
            </p:sp>
            <p:sp>
              <p:nvSpPr>
                <p:cNvPr id="1261" name="ZoneTexte 1260">
                  <a:extLst>
                    <a:ext uri="{FF2B5EF4-FFF2-40B4-BE49-F238E27FC236}">
                      <a16:creationId xmlns:a16="http://schemas.microsoft.com/office/drawing/2014/main" id="{B085C507-7643-65FB-DA1B-6F938C46E77B}"/>
                    </a:ext>
                  </a:extLst>
                </p:cNvPr>
                <p:cNvSpPr txBox="1"/>
                <p:nvPr/>
              </p:nvSpPr>
              <p:spPr>
                <a:xfrm>
                  <a:off x="9923054" y="3654565"/>
                  <a:ext cx="737276" cy="359736"/>
                </a:xfrm>
                <a:prstGeom prst="rect">
                  <a:avLst/>
                </a:prstGeom>
                <a:noFill/>
              </p:spPr>
              <p:txBody>
                <a:bodyPr wrap="square">
                  <a:spAutoFit/>
                </a:bodyPr>
                <a:lstStyle/>
                <a:p>
                  <a:pPr algn="ctr"/>
                  <a:r>
                    <a:rPr lang="en-US" sz="800">
                      <a:latin typeface="Locator Light" panose="02000500040000020004" pitchFamily="50" charset="0"/>
                    </a:rPr>
                    <a:t>95%</a:t>
                  </a:r>
                  <a:r>
                    <a:rPr lang="en-US" sz="800">
                      <a:solidFill>
                        <a:srgbClr val="C00000"/>
                      </a:solidFill>
                      <a:latin typeface="Locator Light" panose="02000500040000020004" pitchFamily="50" charset="0"/>
                    </a:rPr>
                    <a:t>*</a:t>
                  </a:r>
                  <a:endParaRPr lang="fr-FR" sz="800">
                    <a:latin typeface="Locator Light" panose="02000500040000020004" pitchFamily="50" charset="0"/>
                  </a:endParaRPr>
                </a:p>
              </p:txBody>
            </p:sp>
            <p:sp>
              <p:nvSpPr>
                <p:cNvPr id="1262" name="ZoneTexte 1261">
                  <a:extLst>
                    <a:ext uri="{FF2B5EF4-FFF2-40B4-BE49-F238E27FC236}">
                      <a16:creationId xmlns:a16="http://schemas.microsoft.com/office/drawing/2014/main" id="{9CC5ED68-E7AE-2A3F-668A-81AF21546D81}"/>
                    </a:ext>
                  </a:extLst>
                </p:cNvPr>
                <p:cNvSpPr txBox="1"/>
                <p:nvPr/>
              </p:nvSpPr>
              <p:spPr>
                <a:xfrm>
                  <a:off x="10765251" y="3654562"/>
                  <a:ext cx="716407" cy="359735"/>
                </a:xfrm>
                <a:prstGeom prst="rect">
                  <a:avLst/>
                </a:prstGeom>
                <a:noFill/>
              </p:spPr>
              <p:txBody>
                <a:bodyPr wrap="square">
                  <a:spAutoFit/>
                </a:bodyPr>
                <a:lstStyle/>
                <a:p>
                  <a:pPr algn="ctr"/>
                  <a:r>
                    <a:rPr lang="en-US" sz="800">
                      <a:latin typeface="Locator Light" panose="02000500040000020004" pitchFamily="50" charset="0"/>
                    </a:rPr>
                    <a:t>83%</a:t>
                  </a:r>
                  <a:endParaRPr lang="fr-FR" sz="800">
                    <a:latin typeface="Locator Light" panose="02000500040000020004" pitchFamily="50" charset="0"/>
                  </a:endParaRPr>
                </a:p>
              </p:txBody>
            </p:sp>
            <p:sp>
              <p:nvSpPr>
                <p:cNvPr id="1263" name="ZoneTexte 1262">
                  <a:extLst>
                    <a:ext uri="{FF2B5EF4-FFF2-40B4-BE49-F238E27FC236}">
                      <a16:creationId xmlns:a16="http://schemas.microsoft.com/office/drawing/2014/main" id="{4E487425-F6BC-B74E-D435-17C643B577B1}"/>
                    </a:ext>
                  </a:extLst>
                </p:cNvPr>
                <p:cNvSpPr txBox="1"/>
                <p:nvPr/>
              </p:nvSpPr>
              <p:spPr>
                <a:xfrm>
                  <a:off x="7574841" y="4021252"/>
                  <a:ext cx="2364873" cy="359735"/>
                </a:xfrm>
                <a:prstGeom prst="rect">
                  <a:avLst/>
                </a:prstGeom>
                <a:noFill/>
              </p:spPr>
              <p:txBody>
                <a:bodyPr wrap="square">
                  <a:spAutoFit/>
                </a:bodyPr>
                <a:lstStyle/>
                <a:p>
                  <a:r>
                    <a:rPr lang="en-US" sz="800">
                      <a:latin typeface="Locator Light" panose="02000500040000020004" pitchFamily="50" charset="0"/>
                    </a:rPr>
                    <a:t>My scalp seems </a:t>
                  </a:r>
                  <a:r>
                    <a:rPr lang="en-US" sz="800" b="1">
                      <a:solidFill>
                        <a:srgbClr val="00C459"/>
                      </a:solidFill>
                      <a:latin typeface="Locator Light" panose="02000500040000020004" pitchFamily="50" charset="0"/>
                    </a:rPr>
                    <a:t>more comfortable</a:t>
                  </a:r>
                  <a:endParaRPr lang="fr-FR" sz="800" b="1">
                    <a:solidFill>
                      <a:srgbClr val="00C459"/>
                    </a:solidFill>
                    <a:latin typeface="Locator Light" panose="02000500040000020004" pitchFamily="50" charset="0"/>
                  </a:endParaRPr>
                </a:p>
              </p:txBody>
            </p:sp>
            <p:sp>
              <p:nvSpPr>
                <p:cNvPr id="1264" name="ZoneTexte 1263">
                  <a:extLst>
                    <a:ext uri="{FF2B5EF4-FFF2-40B4-BE49-F238E27FC236}">
                      <a16:creationId xmlns:a16="http://schemas.microsoft.com/office/drawing/2014/main" id="{77EE5746-EC9F-1B4B-006A-E3297FBAF58E}"/>
                    </a:ext>
                  </a:extLst>
                </p:cNvPr>
                <p:cNvSpPr txBox="1"/>
                <p:nvPr/>
              </p:nvSpPr>
              <p:spPr>
                <a:xfrm>
                  <a:off x="9894408" y="4031631"/>
                  <a:ext cx="794570" cy="359736"/>
                </a:xfrm>
                <a:prstGeom prst="rect">
                  <a:avLst/>
                </a:prstGeom>
                <a:noFill/>
              </p:spPr>
              <p:txBody>
                <a:bodyPr wrap="square">
                  <a:spAutoFit/>
                </a:bodyPr>
                <a:lstStyle/>
                <a:p>
                  <a:pPr algn="ctr"/>
                  <a:r>
                    <a:rPr lang="en-US" sz="800">
                      <a:latin typeface="Locator Light" panose="02000500040000020004" pitchFamily="50" charset="0"/>
                    </a:rPr>
                    <a:t>93%</a:t>
                  </a:r>
                  <a:r>
                    <a:rPr lang="en-US" sz="800">
                      <a:solidFill>
                        <a:srgbClr val="C00000"/>
                      </a:solidFill>
                      <a:latin typeface="Locator Light" panose="02000500040000020004" pitchFamily="50" charset="0"/>
                    </a:rPr>
                    <a:t>*</a:t>
                  </a:r>
                  <a:endParaRPr lang="fr-FR" sz="800">
                    <a:latin typeface="Locator Light" panose="02000500040000020004" pitchFamily="50" charset="0"/>
                  </a:endParaRPr>
                </a:p>
              </p:txBody>
            </p:sp>
            <p:sp>
              <p:nvSpPr>
                <p:cNvPr id="1265" name="ZoneTexte 1264">
                  <a:extLst>
                    <a:ext uri="{FF2B5EF4-FFF2-40B4-BE49-F238E27FC236}">
                      <a16:creationId xmlns:a16="http://schemas.microsoft.com/office/drawing/2014/main" id="{51224231-991F-57FF-D72B-FAF120F95448}"/>
                    </a:ext>
                  </a:extLst>
                </p:cNvPr>
                <p:cNvSpPr txBox="1"/>
                <p:nvPr/>
              </p:nvSpPr>
              <p:spPr>
                <a:xfrm>
                  <a:off x="10714095" y="4031626"/>
                  <a:ext cx="818714" cy="359735"/>
                </a:xfrm>
                <a:prstGeom prst="rect">
                  <a:avLst/>
                </a:prstGeom>
                <a:noFill/>
              </p:spPr>
              <p:txBody>
                <a:bodyPr wrap="square">
                  <a:spAutoFit/>
                </a:bodyPr>
                <a:lstStyle/>
                <a:p>
                  <a:pPr algn="ctr"/>
                  <a:r>
                    <a:rPr lang="en-US" sz="800">
                      <a:latin typeface="Locator Light" panose="02000500040000020004" pitchFamily="50" charset="0"/>
                    </a:rPr>
                    <a:t>73%</a:t>
                  </a:r>
                  <a:endParaRPr lang="fr-FR" sz="800">
                    <a:latin typeface="Locator Light" panose="02000500040000020004" pitchFamily="50" charset="0"/>
                  </a:endParaRPr>
                </a:p>
              </p:txBody>
            </p:sp>
            <p:sp>
              <p:nvSpPr>
                <p:cNvPr id="1267" name="ZoneTexte 1266">
                  <a:extLst>
                    <a:ext uri="{FF2B5EF4-FFF2-40B4-BE49-F238E27FC236}">
                      <a16:creationId xmlns:a16="http://schemas.microsoft.com/office/drawing/2014/main" id="{AB6DBA13-FCFC-03E8-ECF3-613A47E7956D}"/>
                    </a:ext>
                  </a:extLst>
                </p:cNvPr>
                <p:cNvSpPr txBox="1"/>
                <p:nvPr/>
              </p:nvSpPr>
              <p:spPr>
                <a:xfrm>
                  <a:off x="7574841" y="4368367"/>
                  <a:ext cx="2364873" cy="359736"/>
                </a:xfrm>
                <a:prstGeom prst="rect">
                  <a:avLst/>
                </a:prstGeom>
                <a:noFill/>
              </p:spPr>
              <p:txBody>
                <a:bodyPr wrap="square">
                  <a:spAutoFit/>
                </a:bodyPr>
                <a:lstStyle/>
                <a:p>
                  <a:r>
                    <a:rPr lang="en-US" sz="800">
                      <a:latin typeface="Locator Light" panose="02000500040000020004" pitchFamily="50" charset="0"/>
                    </a:rPr>
                    <a:t>The product is </a:t>
                  </a:r>
                  <a:r>
                    <a:rPr lang="en-US" sz="800" b="1">
                      <a:solidFill>
                        <a:srgbClr val="00C459"/>
                      </a:solidFill>
                      <a:latin typeface="Locator Light" panose="02000500040000020004" pitchFamily="50" charset="0"/>
                    </a:rPr>
                    <a:t>suitable for my hair type </a:t>
                  </a:r>
                  <a:endParaRPr lang="fr-FR" sz="800" b="1">
                    <a:solidFill>
                      <a:srgbClr val="00C459"/>
                    </a:solidFill>
                    <a:latin typeface="Locator Light" panose="02000500040000020004" pitchFamily="50" charset="0"/>
                  </a:endParaRPr>
                </a:p>
              </p:txBody>
            </p:sp>
            <p:sp>
              <p:nvSpPr>
                <p:cNvPr id="1268" name="ZoneTexte 1267">
                  <a:extLst>
                    <a:ext uri="{FF2B5EF4-FFF2-40B4-BE49-F238E27FC236}">
                      <a16:creationId xmlns:a16="http://schemas.microsoft.com/office/drawing/2014/main" id="{F6F69363-111F-59EA-1D2A-AE5F1AE6788E}"/>
                    </a:ext>
                  </a:extLst>
                </p:cNvPr>
                <p:cNvSpPr txBox="1"/>
                <p:nvPr/>
              </p:nvSpPr>
              <p:spPr>
                <a:xfrm>
                  <a:off x="9925027" y="4343626"/>
                  <a:ext cx="733331" cy="359736"/>
                </a:xfrm>
                <a:prstGeom prst="rect">
                  <a:avLst/>
                </a:prstGeom>
                <a:noFill/>
              </p:spPr>
              <p:txBody>
                <a:bodyPr wrap="square">
                  <a:spAutoFit/>
                </a:bodyPr>
                <a:lstStyle/>
                <a:p>
                  <a:pPr algn="ctr"/>
                  <a:r>
                    <a:rPr lang="en-US" sz="800">
                      <a:latin typeface="Locator Light" panose="02000500040000020004" pitchFamily="50" charset="0"/>
                    </a:rPr>
                    <a:t>87%</a:t>
                  </a:r>
                  <a:r>
                    <a:rPr lang="en-US" sz="800">
                      <a:solidFill>
                        <a:srgbClr val="C00000"/>
                      </a:solidFill>
                      <a:latin typeface="Locator Light" panose="02000500040000020004" pitchFamily="50" charset="0"/>
                    </a:rPr>
                    <a:t>*</a:t>
                  </a:r>
                  <a:endParaRPr lang="fr-FR" sz="800">
                    <a:latin typeface="Locator Light" panose="02000500040000020004" pitchFamily="50" charset="0"/>
                  </a:endParaRPr>
                </a:p>
              </p:txBody>
            </p:sp>
            <p:sp>
              <p:nvSpPr>
                <p:cNvPr id="1270" name="ZoneTexte 1269">
                  <a:extLst>
                    <a:ext uri="{FF2B5EF4-FFF2-40B4-BE49-F238E27FC236}">
                      <a16:creationId xmlns:a16="http://schemas.microsoft.com/office/drawing/2014/main" id="{24220F19-F7D2-19F1-80CC-56DA1B3620DE}"/>
                    </a:ext>
                  </a:extLst>
                </p:cNvPr>
                <p:cNvSpPr txBox="1"/>
                <p:nvPr/>
              </p:nvSpPr>
              <p:spPr>
                <a:xfrm>
                  <a:off x="10714095" y="4343627"/>
                  <a:ext cx="818714" cy="359735"/>
                </a:xfrm>
                <a:prstGeom prst="rect">
                  <a:avLst/>
                </a:prstGeom>
                <a:noFill/>
              </p:spPr>
              <p:txBody>
                <a:bodyPr wrap="square">
                  <a:spAutoFit/>
                </a:bodyPr>
                <a:lstStyle/>
                <a:p>
                  <a:pPr algn="ctr"/>
                  <a:r>
                    <a:rPr lang="en-US" sz="800">
                      <a:latin typeface="Locator Light" panose="02000500040000020004" pitchFamily="50" charset="0"/>
                    </a:rPr>
                    <a:t>70%</a:t>
                  </a:r>
                  <a:endParaRPr lang="fr-FR" sz="800">
                    <a:latin typeface="Locator Light" panose="02000500040000020004" pitchFamily="50" charset="0"/>
                  </a:endParaRPr>
                </a:p>
              </p:txBody>
            </p:sp>
            <p:sp>
              <p:nvSpPr>
                <p:cNvPr id="1271" name="ZoneTexte 1270">
                  <a:extLst>
                    <a:ext uri="{FF2B5EF4-FFF2-40B4-BE49-F238E27FC236}">
                      <a16:creationId xmlns:a16="http://schemas.microsoft.com/office/drawing/2014/main" id="{0D0105D9-4356-3645-E32D-E0E8E72AA8D1}"/>
                    </a:ext>
                  </a:extLst>
                </p:cNvPr>
                <p:cNvSpPr txBox="1"/>
                <p:nvPr/>
              </p:nvSpPr>
              <p:spPr>
                <a:xfrm>
                  <a:off x="7580311" y="4721956"/>
                  <a:ext cx="2158129" cy="359735"/>
                </a:xfrm>
                <a:prstGeom prst="rect">
                  <a:avLst/>
                </a:prstGeom>
                <a:noFill/>
              </p:spPr>
              <p:txBody>
                <a:bodyPr wrap="square">
                  <a:spAutoFit/>
                </a:bodyPr>
                <a:lstStyle/>
                <a:p>
                  <a:r>
                    <a:rPr lang="en-US" sz="800">
                      <a:latin typeface="Locator Light" panose="02000500040000020004" pitchFamily="50" charset="0"/>
                    </a:rPr>
                    <a:t>The product is </a:t>
                  </a:r>
                  <a:r>
                    <a:rPr lang="en-US" sz="800" b="1">
                      <a:solidFill>
                        <a:srgbClr val="00C459"/>
                      </a:solidFill>
                      <a:latin typeface="Locator Light" panose="02000500040000020004" pitchFamily="50" charset="0"/>
                    </a:rPr>
                    <a:t>gentle for my scalp</a:t>
                  </a:r>
                  <a:r>
                    <a:rPr lang="en-US" sz="800" b="1">
                      <a:solidFill>
                        <a:srgbClr val="C00000"/>
                      </a:solidFill>
                      <a:latin typeface="Locator Light" panose="02000500040000020004" pitchFamily="50" charset="0"/>
                    </a:rPr>
                    <a:t> </a:t>
                  </a:r>
                  <a:endParaRPr lang="fr-FR" sz="800">
                    <a:solidFill>
                      <a:srgbClr val="C00000"/>
                    </a:solidFill>
                    <a:latin typeface="Locator Light" panose="02000500040000020004" pitchFamily="50" charset="0"/>
                  </a:endParaRPr>
                </a:p>
              </p:txBody>
            </p:sp>
            <p:sp>
              <p:nvSpPr>
                <p:cNvPr id="1272" name="ZoneTexte 1271">
                  <a:extLst>
                    <a:ext uri="{FF2B5EF4-FFF2-40B4-BE49-F238E27FC236}">
                      <a16:creationId xmlns:a16="http://schemas.microsoft.com/office/drawing/2014/main" id="{45FDAEC9-0536-9220-E899-4BBCCD93776E}"/>
                    </a:ext>
                  </a:extLst>
                </p:cNvPr>
                <p:cNvSpPr txBox="1"/>
                <p:nvPr/>
              </p:nvSpPr>
              <p:spPr>
                <a:xfrm>
                  <a:off x="9892923" y="4697216"/>
                  <a:ext cx="808477" cy="359735"/>
                </a:xfrm>
                <a:prstGeom prst="rect">
                  <a:avLst/>
                </a:prstGeom>
                <a:noFill/>
              </p:spPr>
              <p:txBody>
                <a:bodyPr wrap="square">
                  <a:spAutoFit/>
                </a:bodyPr>
                <a:lstStyle/>
                <a:p>
                  <a:pPr algn="ctr"/>
                  <a:r>
                    <a:rPr lang="en-US" sz="800">
                      <a:latin typeface="Locator Light" panose="02000500040000020004" pitchFamily="50" charset="0"/>
                    </a:rPr>
                    <a:t>95%</a:t>
                  </a:r>
                  <a:r>
                    <a:rPr lang="en-US" sz="800">
                      <a:solidFill>
                        <a:srgbClr val="C00000"/>
                      </a:solidFill>
                      <a:latin typeface="Locator Light" panose="02000500040000020004" pitchFamily="50" charset="0"/>
                    </a:rPr>
                    <a:t>*</a:t>
                  </a:r>
                  <a:endParaRPr lang="fr-FR" sz="800">
                    <a:solidFill>
                      <a:srgbClr val="C00000"/>
                    </a:solidFill>
                    <a:latin typeface="Locator Light" panose="02000500040000020004" pitchFamily="50" charset="0"/>
                  </a:endParaRPr>
                </a:p>
              </p:txBody>
            </p:sp>
            <p:sp>
              <p:nvSpPr>
                <p:cNvPr id="1273" name="ZoneTexte 1272">
                  <a:extLst>
                    <a:ext uri="{FF2B5EF4-FFF2-40B4-BE49-F238E27FC236}">
                      <a16:creationId xmlns:a16="http://schemas.microsoft.com/office/drawing/2014/main" id="{435ACDA3-6E4A-0A88-4C55-32AF0FFC59BA}"/>
                    </a:ext>
                  </a:extLst>
                </p:cNvPr>
                <p:cNvSpPr txBox="1"/>
                <p:nvPr/>
              </p:nvSpPr>
              <p:spPr>
                <a:xfrm>
                  <a:off x="10801952" y="4697216"/>
                  <a:ext cx="653928" cy="359735"/>
                </a:xfrm>
                <a:prstGeom prst="rect">
                  <a:avLst/>
                </a:prstGeom>
                <a:noFill/>
              </p:spPr>
              <p:txBody>
                <a:bodyPr wrap="square">
                  <a:spAutoFit/>
                </a:bodyPr>
                <a:lstStyle/>
                <a:p>
                  <a:pPr algn="ctr"/>
                  <a:r>
                    <a:rPr lang="en-US" sz="800">
                      <a:latin typeface="Locator Light" panose="02000500040000020004" pitchFamily="50" charset="0"/>
                    </a:rPr>
                    <a:t>83%</a:t>
                  </a:r>
                  <a:endParaRPr lang="fr-FR" sz="800">
                    <a:latin typeface="Locator Light" panose="02000500040000020004" pitchFamily="50" charset="0"/>
                  </a:endParaRPr>
                </a:p>
              </p:txBody>
            </p:sp>
            <p:sp>
              <p:nvSpPr>
                <p:cNvPr id="1274" name="ZoneTexte 1273">
                  <a:extLst>
                    <a:ext uri="{FF2B5EF4-FFF2-40B4-BE49-F238E27FC236}">
                      <a16:creationId xmlns:a16="http://schemas.microsoft.com/office/drawing/2014/main" id="{8F40A879-CD06-D8F5-25DD-123F01541D93}"/>
                    </a:ext>
                  </a:extLst>
                </p:cNvPr>
                <p:cNvSpPr txBox="1"/>
                <p:nvPr/>
              </p:nvSpPr>
              <p:spPr>
                <a:xfrm>
                  <a:off x="7580310" y="5033864"/>
                  <a:ext cx="2312611" cy="565297"/>
                </a:xfrm>
                <a:prstGeom prst="rect">
                  <a:avLst/>
                </a:prstGeom>
                <a:noFill/>
              </p:spPr>
              <p:txBody>
                <a:bodyPr wrap="square">
                  <a:spAutoFit/>
                </a:bodyPr>
                <a:lstStyle/>
                <a:p>
                  <a:r>
                    <a:rPr lang="en-US" sz="800">
                      <a:latin typeface="Locator Light" panose="02000500040000020004" pitchFamily="50" charset="0"/>
                    </a:rPr>
                    <a:t>The product leaves </a:t>
                  </a:r>
                  <a:r>
                    <a:rPr lang="en-US" sz="800" b="1">
                      <a:solidFill>
                        <a:srgbClr val="00B050"/>
                      </a:solidFill>
                      <a:latin typeface="Locator Light" panose="02000500040000020004" pitchFamily="50" charset="0"/>
                    </a:rPr>
                    <a:t>my</a:t>
                  </a:r>
                  <a:r>
                    <a:rPr lang="en-US" sz="800">
                      <a:latin typeface="Locator Light" panose="02000500040000020004" pitchFamily="50" charset="0"/>
                    </a:rPr>
                    <a:t> </a:t>
                  </a:r>
                  <a:r>
                    <a:rPr lang="en-US" sz="800" b="1">
                      <a:solidFill>
                        <a:srgbClr val="00C459"/>
                      </a:solidFill>
                      <a:latin typeface="Locator Light" panose="02000500040000020004" pitchFamily="50" charset="0"/>
                    </a:rPr>
                    <a:t>hair easy to comb </a:t>
                  </a:r>
                  <a:endParaRPr lang="fr-FR" sz="800">
                    <a:latin typeface="Locator Light" panose="02000500040000020004" pitchFamily="50" charset="0"/>
                  </a:endParaRPr>
                </a:p>
              </p:txBody>
            </p:sp>
            <p:sp>
              <p:nvSpPr>
                <p:cNvPr id="384" name="ZoneTexte 383">
                  <a:extLst>
                    <a:ext uri="{FF2B5EF4-FFF2-40B4-BE49-F238E27FC236}">
                      <a16:creationId xmlns:a16="http://schemas.microsoft.com/office/drawing/2014/main" id="{0B7358D2-BD46-BD09-B7F8-E230B585C3EE}"/>
                    </a:ext>
                  </a:extLst>
                </p:cNvPr>
                <p:cNvSpPr txBox="1"/>
                <p:nvPr/>
              </p:nvSpPr>
              <p:spPr>
                <a:xfrm>
                  <a:off x="9899878" y="4961911"/>
                  <a:ext cx="794570" cy="359735"/>
                </a:xfrm>
                <a:prstGeom prst="rect">
                  <a:avLst/>
                </a:prstGeom>
                <a:noFill/>
              </p:spPr>
              <p:txBody>
                <a:bodyPr wrap="square">
                  <a:spAutoFit/>
                </a:bodyPr>
                <a:lstStyle/>
                <a:p>
                  <a:pPr algn="ctr"/>
                  <a:r>
                    <a:rPr lang="en-US" sz="800">
                      <a:latin typeface="Locator Light" panose="02000500040000020004" pitchFamily="50" charset="0"/>
                    </a:rPr>
                    <a:t>87%</a:t>
                  </a:r>
                  <a:r>
                    <a:rPr lang="en-US" sz="800">
                      <a:solidFill>
                        <a:srgbClr val="C00000"/>
                      </a:solidFill>
                      <a:latin typeface="Locator Light" panose="02000500040000020004" pitchFamily="50" charset="0"/>
                    </a:rPr>
                    <a:t>*</a:t>
                  </a:r>
                  <a:endParaRPr lang="fr-FR" sz="800">
                    <a:latin typeface="Locator Light" panose="02000500040000020004" pitchFamily="50" charset="0"/>
                  </a:endParaRPr>
                </a:p>
              </p:txBody>
            </p:sp>
            <p:sp>
              <p:nvSpPr>
                <p:cNvPr id="385" name="ZoneTexte 384">
                  <a:extLst>
                    <a:ext uri="{FF2B5EF4-FFF2-40B4-BE49-F238E27FC236}">
                      <a16:creationId xmlns:a16="http://schemas.microsoft.com/office/drawing/2014/main" id="{2C6C286B-B8A0-A390-725E-6F5B0E3A416F}"/>
                    </a:ext>
                  </a:extLst>
                </p:cNvPr>
                <p:cNvSpPr txBox="1"/>
                <p:nvPr/>
              </p:nvSpPr>
              <p:spPr>
                <a:xfrm>
                  <a:off x="10803696" y="4961911"/>
                  <a:ext cx="650452" cy="359735"/>
                </a:xfrm>
                <a:prstGeom prst="rect">
                  <a:avLst/>
                </a:prstGeom>
                <a:noFill/>
              </p:spPr>
              <p:txBody>
                <a:bodyPr wrap="square">
                  <a:spAutoFit/>
                </a:bodyPr>
                <a:lstStyle/>
                <a:p>
                  <a:pPr algn="ctr"/>
                  <a:r>
                    <a:rPr lang="en-US" sz="800">
                      <a:latin typeface="Locator Light" panose="02000500040000020004" pitchFamily="50" charset="0"/>
                    </a:rPr>
                    <a:t>80%</a:t>
                  </a:r>
                  <a:endParaRPr lang="fr-FR" sz="800">
                    <a:latin typeface="Locator Light" panose="02000500040000020004" pitchFamily="50" charset="0"/>
                  </a:endParaRPr>
                </a:p>
              </p:txBody>
            </p:sp>
            <p:sp>
              <p:nvSpPr>
                <p:cNvPr id="386" name="ZoneTexte 385">
                  <a:extLst>
                    <a:ext uri="{FF2B5EF4-FFF2-40B4-BE49-F238E27FC236}">
                      <a16:creationId xmlns:a16="http://schemas.microsoft.com/office/drawing/2014/main" id="{1D1072EF-60D2-C170-89A5-8D996F8ECD4A}"/>
                    </a:ext>
                  </a:extLst>
                </p:cNvPr>
                <p:cNvSpPr txBox="1"/>
                <p:nvPr/>
              </p:nvSpPr>
              <p:spPr>
                <a:xfrm>
                  <a:off x="7580311" y="5455219"/>
                  <a:ext cx="2199788" cy="359735"/>
                </a:xfrm>
                <a:prstGeom prst="rect">
                  <a:avLst/>
                </a:prstGeom>
                <a:noFill/>
              </p:spPr>
              <p:txBody>
                <a:bodyPr wrap="square">
                  <a:spAutoFit/>
                </a:bodyPr>
                <a:lstStyle/>
                <a:p>
                  <a:r>
                    <a:rPr lang="en-US" sz="800">
                      <a:latin typeface="Locator Light" panose="02000500040000020004" pitchFamily="50" charset="0"/>
                    </a:rPr>
                    <a:t>My hair has a </a:t>
                  </a:r>
                  <a:r>
                    <a:rPr lang="en-US" sz="800" b="1">
                      <a:solidFill>
                        <a:srgbClr val="00C459"/>
                      </a:solidFill>
                      <a:latin typeface="Locator Light" panose="02000500040000020004" pitchFamily="50" charset="0"/>
                    </a:rPr>
                    <a:t>natural aspect</a:t>
                  </a:r>
                  <a:endParaRPr lang="fr-FR" sz="800" b="1">
                    <a:solidFill>
                      <a:srgbClr val="00C459"/>
                    </a:solidFill>
                    <a:latin typeface="Locator Light" panose="02000500040000020004" pitchFamily="50" charset="0"/>
                  </a:endParaRPr>
                </a:p>
              </p:txBody>
            </p:sp>
            <p:sp>
              <p:nvSpPr>
                <p:cNvPr id="387" name="ZoneTexte 386">
                  <a:extLst>
                    <a:ext uri="{FF2B5EF4-FFF2-40B4-BE49-F238E27FC236}">
                      <a16:creationId xmlns:a16="http://schemas.microsoft.com/office/drawing/2014/main" id="{495060E7-0C14-1BA0-60F1-0288D2183D97}"/>
                    </a:ext>
                  </a:extLst>
                </p:cNvPr>
                <p:cNvSpPr txBox="1"/>
                <p:nvPr/>
              </p:nvSpPr>
              <p:spPr>
                <a:xfrm>
                  <a:off x="9922238" y="5449068"/>
                  <a:ext cx="737276" cy="359735"/>
                </a:xfrm>
                <a:prstGeom prst="rect">
                  <a:avLst/>
                </a:prstGeom>
                <a:noFill/>
              </p:spPr>
              <p:txBody>
                <a:bodyPr wrap="square">
                  <a:spAutoFit/>
                </a:bodyPr>
                <a:lstStyle/>
                <a:p>
                  <a:pPr algn="ctr"/>
                  <a:r>
                    <a:rPr lang="en-US" sz="800">
                      <a:latin typeface="Locator Light" panose="02000500040000020004" pitchFamily="50" charset="0"/>
                    </a:rPr>
                    <a:t>88%</a:t>
                  </a:r>
                  <a:r>
                    <a:rPr lang="en-US" sz="800">
                      <a:solidFill>
                        <a:srgbClr val="C00000"/>
                      </a:solidFill>
                      <a:latin typeface="Locator Light" panose="02000500040000020004" pitchFamily="50" charset="0"/>
                    </a:rPr>
                    <a:t>*</a:t>
                  </a:r>
                  <a:endParaRPr lang="fr-FR" sz="800">
                    <a:latin typeface="Locator Light" panose="02000500040000020004" pitchFamily="50" charset="0"/>
                  </a:endParaRPr>
                </a:p>
              </p:txBody>
            </p:sp>
            <p:sp>
              <p:nvSpPr>
                <p:cNvPr id="388" name="ZoneTexte 387">
                  <a:extLst>
                    <a:ext uri="{FF2B5EF4-FFF2-40B4-BE49-F238E27FC236}">
                      <a16:creationId xmlns:a16="http://schemas.microsoft.com/office/drawing/2014/main" id="{FE76F26F-27C9-9D77-03BD-C63B33F749CB}"/>
                    </a:ext>
                  </a:extLst>
                </p:cNvPr>
                <p:cNvSpPr txBox="1"/>
                <p:nvPr/>
              </p:nvSpPr>
              <p:spPr>
                <a:xfrm>
                  <a:off x="10770722" y="5452923"/>
                  <a:ext cx="716407" cy="359735"/>
                </a:xfrm>
                <a:prstGeom prst="rect">
                  <a:avLst/>
                </a:prstGeom>
                <a:noFill/>
              </p:spPr>
              <p:txBody>
                <a:bodyPr wrap="square">
                  <a:spAutoFit/>
                </a:bodyPr>
                <a:lstStyle/>
                <a:p>
                  <a:pPr algn="ctr"/>
                  <a:r>
                    <a:rPr lang="en-US" sz="800">
                      <a:latin typeface="Locator Light" panose="02000500040000020004" pitchFamily="50" charset="0"/>
                    </a:rPr>
                    <a:t>72%</a:t>
                  </a:r>
                  <a:endParaRPr lang="fr-FR" sz="800">
                    <a:latin typeface="Locator Light" panose="02000500040000020004" pitchFamily="50" charset="0"/>
                  </a:endParaRPr>
                </a:p>
              </p:txBody>
            </p:sp>
          </p:grpSp>
          <p:sp>
            <p:nvSpPr>
              <p:cNvPr id="1240" name="ZoneTexte 1239">
                <a:extLst>
                  <a:ext uri="{FF2B5EF4-FFF2-40B4-BE49-F238E27FC236}">
                    <a16:creationId xmlns:a16="http://schemas.microsoft.com/office/drawing/2014/main" id="{22B6EEBE-FD95-09EB-2244-E9745A067012}"/>
                  </a:ext>
                </a:extLst>
              </p:cNvPr>
              <p:cNvSpPr txBox="1"/>
              <p:nvPr/>
            </p:nvSpPr>
            <p:spPr>
              <a:xfrm>
                <a:off x="3568458" y="11865535"/>
                <a:ext cx="1330084" cy="342637"/>
              </a:xfrm>
              <a:prstGeom prst="rect">
                <a:avLst/>
              </a:prstGeom>
              <a:noFill/>
            </p:spPr>
            <p:txBody>
              <a:bodyPr wrap="square">
                <a:spAutoFit/>
              </a:bodyPr>
              <a:lstStyle/>
              <a:p>
                <a:pPr algn="ctr"/>
                <a:r>
                  <a:rPr lang="fr-FR" sz="800" b="1">
                    <a:solidFill>
                      <a:srgbClr val="00B050"/>
                    </a:solidFill>
                    <a:effectLst/>
                    <a:latin typeface="Locator"/>
                    <a:ea typeface="Times New Roman" panose="02020603050405020304" pitchFamily="18" charset="0"/>
                    <a:cs typeface="Times New Roman" panose="02020603050405020304" pitchFamily="18" charset="0"/>
                  </a:rPr>
                  <a:t>SeS</a:t>
                </a:r>
                <a:r>
                  <a:rPr lang="fr-FR" sz="800" b="1" baseline="-25000">
                    <a:solidFill>
                      <a:srgbClr val="00B050"/>
                    </a:solidFill>
                    <a:effectLst/>
                    <a:latin typeface="Locator"/>
                    <a:ea typeface="Times New Roman" panose="02020603050405020304" pitchFamily="18" charset="0"/>
                    <a:cs typeface="Times New Roman" panose="02020603050405020304" pitchFamily="18" charset="0"/>
                  </a:rPr>
                  <a:t>2</a:t>
                </a:r>
                <a:r>
                  <a:rPr lang="fr-FR" sz="800" b="1">
                    <a:solidFill>
                      <a:srgbClr val="00B050"/>
                    </a:solidFill>
                    <a:effectLst/>
                    <a:latin typeface="Locator"/>
                    <a:ea typeface="Times New Roman" panose="02020603050405020304" pitchFamily="18" charset="0"/>
                    <a:cs typeface="Times New Roman" panose="02020603050405020304" pitchFamily="18" charset="0"/>
                  </a:rPr>
                  <a:t> </a:t>
                </a:r>
                <a:r>
                  <a:rPr lang="fr-FR" sz="800" b="1" err="1">
                    <a:solidFill>
                      <a:srgbClr val="00B050"/>
                    </a:solidFill>
                    <a:effectLst/>
                    <a:latin typeface="Locator"/>
                    <a:ea typeface="Times New Roman" panose="02020603050405020304" pitchFamily="18" charset="0"/>
                    <a:cs typeface="Times New Roman" panose="02020603050405020304" pitchFamily="18" charset="0"/>
                  </a:rPr>
                  <a:t>shampoo</a:t>
                </a:r>
                <a:endParaRPr lang="fr-FR" sz="800" b="1">
                  <a:solidFill>
                    <a:srgbClr val="00B050"/>
                  </a:solidFill>
                  <a:latin typeface="Locator"/>
                </a:endParaRPr>
              </a:p>
            </p:txBody>
          </p:sp>
          <p:sp>
            <p:nvSpPr>
              <p:cNvPr id="1241" name="ZoneTexte 1240">
                <a:extLst>
                  <a:ext uri="{FF2B5EF4-FFF2-40B4-BE49-F238E27FC236}">
                    <a16:creationId xmlns:a16="http://schemas.microsoft.com/office/drawing/2014/main" id="{C0E487CE-A69C-5F86-4318-DFAC6C24B9F3}"/>
                  </a:ext>
                </a:extLst>
              </p:cNvPr>
              <p:cNvSpPr txBox="1"/>
              <p:nvPr/>
            </p:nvSpPr>
            <p:spPr>
              <a:xfrm>
                <a:off x="4861057" y="11879132"/>
                <a:ext cx="814468" cy="342637"/>
              </a:xfrm>
              <a:prstGeom prst="rect">
                <a:avLst/>
              </a:prstGeom>
              <a:noFill/>
            </p:spPr>
            <p:txBody>
              <a:bodyPr wrap="square">
                <a:spAutoFit/>
              </a:bodyPr>
              <a:lstStyle/>
              <a:p>
                <a:r>
                  <a:rPr lang="fr-FR" sz="800" b="1">
                    <a:solidFill>
                      <a:schemeClr val="bg1">
                        <a:lumMod val="50000"/>
                      </a:schemeClr>
                    </a:solidFill>
                    <a:latin typeface="Locator"/>
                    <a:cs typeface="Times New Roman" panose="02020603050405020304" pitchFamily="18" charset="0"/>
                  </a:rPr>
                  <a:t>ZPT</a:t>
                </a:r>
                <a:endParaRPr lang="fr-FR" sz="800" b="1">
                  <a:solidFill>
                    <a:schemeClr val="bg1">
                      <a:lumMod val="50000"/>
                    </a:schemeClr>
                  </a:solidFill>
                  <a:latin typeface="Locator"/>
                </a:endParaRPr>
              </a:p>
            </p:txBody>
          </p:sp>
        </p:grpSp>
      </p:grpSp>
      <p:sp>
        <p:nvSpPr>
          <p:cNvPr id="389" name="object 37">
            <a:extLst>
              <a:ext uri="{FF2B5EF4-FFF2-40B4-BE49-F238E27FC236}">
                <a16:creationId xmlns:a16="http://schemas.microsoft.com/office/drawing/2014/main" id="{B5C07388-1CFF-85EF-7D7E-86399C52BA99}"/>
              </a:ext>
            </a:extLst>
          </p:cNvPr>
          <p:cNvSpPr txBox="1"/>
          <p:nvPr/>
        </p:nvSpPr>
        <p:spPr>
          <a:xfrm>
            <a:off x="11373253" y="2981816"/>
            <a:ext cx="3655235" cy="309021"/>
          </a:xfrm>
          <a:prstGeom prst="rect">
            <a:avLst/>
          </a:prstGeom>
        </p:spPr>
        <p:txBody>
          <a:bodyPr wrap="square" lIns="0" tIns="2926" rIns="0" bIns="0" rtlCol="0">
            <a:noAutofit/>
          </a:bodyPr>
          <a:lstStyle/>
          <a:p>
            <a:pPr>
              <a:lnSpc>
                <a:spcPts val="338"/>
              </a:lnSpc>
            </a:pPr>
            <a:endParaRPr sz="1200">
              <a:latin typeface="Locator Medium "/>
            </a:endParaRPr>
          </a:p>
          <a:p>
            <a:pPr marL="131895" marR="107182" indent="-2"/>
            <a:r>
              <a:rPr lang="en-US" sz="1200">
                <a:solidFill>
                  <a:srgbClr val="00B050"/>
                </a:solidFill>
                <a:latin typeface="Locator Medium "/>
              </a:rPr>
              <a:t>Figure 2: </a:t>
            </a:r>
            <a:r>
              <a:rPr lang="en-US" sz="1200">
                <a:latin typeface="Locator Medium "/>
              </a:rPr>
              <a:t>Dandruff at Day 0, Day 3 and Day 28 (Best Cases)</a:t>
            </a:r>
            <a:endParaRPr sz="1200">
              <a:latin typeface="Locator Medium "/>
            </a:endParaRPr>
          </a:p>
        </p:txBody>
      </p:sp>
      <p:sp>
        <p:nvSpPr>
          <p:cNvPr id="15" name="ZoneTexte 107">
            <a:extLst>
              <a:ext uri="{FF2B5EF4-FFF2-40B4-BE49-F238E27FC236}">
                <a16:creationId xmlns:a16="http://schemas.microsoft.com/office/drawing/2014/main" id="{C34513F7-5C82-6DC1-9E45-3F3DA74DA552}"/>
              </a:ext>
            </a:extLst>
          </p:cNvPr>
          <p:cNvSpPr txBox="1"/>
          <p:nvPr/>
        </p:nvSpPr>
        <p:spPr>
          <a:xfrm>
            <a:off x="13153300" y="3548295"/>
            <a:ext cx="1422466" cy="188798"/>
          </a:xfrm>
          <a:prstGeom prst="rect">
            <a:avLst/>
          </a:prstGeom>
          <a:solidFill>
            <a:schemeClr val="bg1">
              <a:lumMod val="50000"/>
            </a:schemeClr>
          </a:solidFill>
          <a:ln>
            <a:noFill/>
          </a:ln>
        </p:spPr>
        <p:txBody>
          <a:bodyPr wrap="square" tIns="40500" rtlCol="0" anchor="ctr" anchorCtr="0">
            <a:noAutofit/>
          </a:bodyPr>
          <a:lstStyle/>
          <a:p>
            <a:pPr algn="ctr"/>
            <a:r>
              <a:rPr lang="en-GB" sz="1125">
                <a:solidFill>
                  <a:schemeClr val="bg1"/>
                </a:solidFill>
                <a:latin typeface="Futura PT Book" panose="020B0502020204020303" pitchFamily="34" charset="0"/>
              </a:rPr>
              <a:t>ZPT</a:t>
            </a:r>
          </a:p>
        </p:txBody>
      </p:sp>
      <p:sp>
        <p:nvSpPr>
          <p:cNvPr id="16" name="ZoneTexte 107">
            <a:extLst>
              <a:ext uri="{FF2B5EF4-FFF2-40B4-BE49-F238E27FC236}">
                <a16:creationId xmlns:a16="http://schemas.microsoft.com/office/drawing/2014/main" id="{5A225320-A835-C86D-5C96-809B9663DEC3}"/>
              </a:ext>
            </a:extLst>
          </p:cNvPr>
          <p:cNvSpPr txBox="1"/>
          <p:nvPr/>
        </p:nvSpPr>
        <p:spPr>
          <a:xfrm>
            <a:off x="11467786" y="3551009"/>
            <a:ext cx="1422466" cy="188798"/>
          </a:xfrm>
          <a:prstGeom prst="rect">
            <a:avLst/>
          </a:prstGeom>
          <a:solidFill>
            <a:srgbClr val="00B050"/>
          </a:solidFill>
          <a:ln>
            <a:noFill/>
          </a:ln>
        </p:spPr>
        <p:txBody>
          <a:bodyPr wrap="square" tIns="40500" rtlCol="0" anchor="ctr" anchorCtr="0">
            <a:noAutofit/>
          </a:bodyPr>
          <a:lstStyle/>
          <a:p>
            <a:pPr algn="ctr"/>
            <a:r>
              <a:rPr lang="fr-FR" sz="1125" b="1">
                <a:solidFill>
                  <a:schemeClr val="bg1"/>
                </a:solidFill>
                <a:latin typeface="Locator Light" panose="02000500040000020004" pitchFamily="50" charset="0"/>
              </a:rPr>
              <a:t>SeS</a:t>
            </a:r>
            <a:r>
              <a:rPr lang="fr-FR" sz="1125" b="1" baseline="-25000">
                <a:solidFill>
                  <a:schemeClr val="bg1"/>
                </a:solidFill>
                <a:latin typeface="Locator Light" panose="02000500040000020004" pitchFamily="50" charset="0"/>
              </a:rPr>
              <a:t>2 </a:t>
            </a:r>
            <a:r>
              <a:rPr lang="fr-FR" sz="1125" b="1" err="1">
                <a:solidFill>
                  <a:schemeClr val="bg1"/>
                </a:solidFill>
                <a:latin typeface="Locator Light" panose="02000500040000020004" pitchFamily="50" charset="0"/>
              </a:rPr>
              <a:t>shampoo</a:t>
            </a:r>
            <a:endParaRPr lang="fr-FR" sz="1125" b="1">
              <a:solidFill>
                <a:schemeClr val="bg1"/>
              </a:solidFill>
              <a:latin typeface="Locator Light" panose="02000500040000020004" pitchFamily="50" charset="0"/>
            </a:endParaRPr>
          </a:p>
        </p:txBody>
      </p:sp>
      <p:pic>
        <p:nvPicPr>
          <p:cNvPr id="18" name="Image 17" descr="Une image contenant capture d’écran, marron, art&#10;&#10;Le contenu généré par l’IA peut être incorrect.">
            <a:extLst>
              <a:ext uri="{FF2B5EF4-FFF2-40B4-BE49-F238E27FC236}">
                <a16:creationId xmlns:a16="http://schemas.microsoft.com/office/drawing/2014/main" id="{BB83D383-4A2D-9AEC-8CA8-C8109A84539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421330" y="3756115"/>
            <a:ext cx="3180538" cy="4245888"/>
          </a:xfrm>
          <a:prstGeom prst="rect">
            <a:avLst/>
          </a:prstGeom>
        </p:spPr>
      </p:pic>
      <p:sp>
        <p:nvSpPr>
          <p:cNvPr id="19" name="ZoneTexte 18">
            <a:extLst>
              <a:ext uri="{FF2B5EF4-FFF2-40B4-BE49-F238E27FC236}">
                <a16:creationId xmlns:a16="http://schemas.microsoft.com/office/drawing/2014/main" id="{19268DA6-49D1-2721-9FCE-F7FD58FCE417}"/>
              </a:ext>
            </a:extLst>
          </p:cNvPr>
          <p:cNvSpPr txBox="1"/>
          <p:nvPr/>
        </p:nvSpPr>
        <p:spPr>
          <a:xfrm>
            <a:off x="12857758" y="4260850"/>
            <a:ext cx="319318" cy="215444"/>
          </a:xfrm>
          <a:prstGeom prst="rect">
            <a:avLst/>
          </a:prstGeom>
          <a:noFill/>
        </p:spPr>
        <p:txBody>
          <a:bodyPr wrap="none" rtlCol="0">
            <a:spAutoFit/>
          </a:bodyPr>
          <a:lstStyle/>
          <a:p>
            <a:r>
              <a:rPr lang="en-GB" sz="800" b="1">
                <a:latin typeface="Locator Light" panose="02000500040000020004" pitchFamily="50" charset="0"/>
              </a:rPr>
              <a:t>D0</a:t>
            </a:r>
          </a:p>
        </p:txBody>
      </p:sp>
      <p:sp>
        <p:nvSpPr>
          <p:cNvPr id="20" name="ZoneTexte 19">
            <a:extLst>
              <a:ext uri="{FF2B5EF4-FFF2-40B4-BE49-F238E27FC236}">
                <a16:creationId xmlns:a16="http://schemas.microsoft.com/office/drawing/2014/main" id="{23C2386C-A495-3784-6165-04719BD11EA1}"/>
              </a:ext>
            </a:extLst>
          </p:cNvPr>
          <p:cNvSpPr txBox="1"/>
          <p:nvPr/>
        </p:nvSpPr>
        <p:spPr>
          <a:xfrm>
            <a:off x="12860184" y="5731596"/>
            <a:ext cx="314510" cy="215444"/>
          </a:xfrm>
          <a:prstGeom prst="rect">
            <a:avLst/>
          </a:prstGeom>
          <a:noFill/>
        </p:spPr>
        <p:txBody>
          <a:bodyPr wrap="none" rtlCol="0">
            <a:spAutoFit/>
          </a:bodyPr>
          <a:lstStyle/>
          <a:p>
            <a:r>
              <a:rPr lang="en-GB" sz="800" b="1">
                <a:latin typeface="Locator Light" panose="02000500040000020004" pitchFamily="50" charset="0"/>
              </a:rPr>
              <a:t>D3</a:t>
            </a:r>
          </a:p>
        </p:txBody>
      </p:sp>
      <p:sp>
        <p:nvSpPr>
          <p:cNvPr id="21" name="ZoneTexte 20">
            <a:extLst>
              <a:ext uri="{FF2B5EF4-FFF2-40B4-BE49-F238E27FC236}">
                <a16:creationId xmlns:a16="http://schemas.microsoft.com/office/drawing/2014/main" id="{D410E5DA-5EFD-4C73-6AB8-8CF973AB2D9E}"/>
              </a:ext>
            </a:extLst>
          </p:cNvPr>
          <p:cNvSpPr txBox="1"/>
          <p:nvPr/>
        </p:nvSpPr>
        <p:spPr>
          <a:xfrm>
            <a:off x="12832321" y="7128779"/>
            <a:ext cx="380232" cy="215444"/>
          </a:xfrm>
          <a:prstGeom prst="rect">
            <a:avLst/>
          </a:prstGeom>
          <a:noFill/>
        </p:spPr>
        <p:txBody>
          <a:bodyPr wrap="none" rtlCol="0">
            <a:spAutoFit/>
          </a:bodyPr>
          <a:lstStyle/>
          <a:p>
            <a:r>
              <a:rPr lang="en-GB" sz="800" b="1">
                <a:latin typeface="Locator Light" panose="02000500040000020004" pitchFamily="50" charset="0"/>
              </a:rPr>
              <a:t>D28</a:t>
            </a:r>
          </a:p>
        </p:txBody>
      </p:sp>
      <p:sp>
        <p:nvSpPr>
          <p:cNvPr id="28" name="object 37">
            <a:extLst>
              <a:ext uri="{FF2B5EF4-FFF2-40B4-BE49-F238E27FC236}">
                <a16:creationId xmlns:a16="http://schemas.microsoft.com/office/drawing/2014/main" id="{89E9238A-9E0F-6202-230E-16D495B87334}"/>
              </a:ext>
            </a:extLst>
          </p:cNvPr>
          <p:cNvSpPr txBox="1"/>
          <p:nvPr/>
        </p:nvSpPr>
        <p:spPr>
          <a:xfrm>
            <a:off x="7767068" y="2968045"/>
            <a:ext cx="3655235" cy="186876"/>
          </a:xfrm>
          <a:prstGeom prst="rect">
            <a:avLst/>
          </a:prstGeom>
        </p:spPr>
        <p:txBody>
          <a:bodyPr wrap="square" lIns="0" tIns="5201" rIns="0" bIns="0" rtlCol="0">
            <a:noAutofit/>
          </a:bodyPr>
          <a:lstStyle/>
          <a:p>
            <a:pPr>
              <a:lnSpc>
                <a:spcPts val="600"/>
              </a:lnSpc>
            </a:pPr>
            <a:endParaRPr sz="1700"/>
          </a:p>
          <a:p>
            <a:pPr marL="234480" marR="190546" indent="-3"/>
            <a:r>
              <a:rPr lang="en-US" sz="1200">
                <a:solidFill>
                  <a:srgbClr val="00B050"/>
                </a:solidFill>
                <a:latin typeface="Locator Medium" panose="02000600020000020004" pitchFamily="50" charset="0"/>
              </a:rPr>
              <a:t>Figure 1:  </a:t>
            </a:r>
            <a:r>
              <a:rPr lang="en-US" sz="1200">
                <a:latin typeface="Locator Medium" panose="02000600020000020004" pitchFamily="50" charset="0"/>
              </a:rPr>
              <a:t>Seborrheic Dermatitis Score at Day 0</a:t>
            </a:r>
          </a:p>
          <a:p>
            <a:pPr marL="234480" marR="190546" indent="-3"/>
            <a:r>
              <a:rPr lang="en-US" sz="1200">
                <a:latin typeface="Locator Medium" panose="02000600020000020004" pitchFamily="50" charset="0"/>
              </a:rPr>
              <a:t>	and Day 28 </a:t>
            </a:r>
            <a:endParaRPr sz="1200">
              <a:latin typeface="Locator Medium" panose="02000600020000020004" pitchFamily="50" charset="0"/>
            </a:endParaRPr>
          </a:p>
        </p:txBody>
      </p:sp>
      <p:sp>
        <p:nvSpPr>
          <p:cNvPr id="17" name="Rectangle 16">
            <a:extLst>
              <a:ext uri="{FF2B5EF4-FFF2-40B4-BE49-F238E27FC236}">
                <a16:creationId xmlns:a16="http://schemas.microsoft.com/office/drawing/2014/main" id="{F45D80DA-B86A-2256-5C3E-D0B0B6902B07}"/>
              </a:ext>
            </a:extLst>
          </p:cNvPr>
          <p:cNvSpPr/>
          <p:nvPr/>
        </p:nvSpPr>
        <p:spPr>
          <a:xfrm>
            <a:off x="7130835" y="8198342"/>
            <a:ext cx="882055" cy="109633"/>
          </a:xfrm>
          <a:prstGeom prst="rect">
            <a:avLst/>
          </a:prstGeom>
          <a:solidFill>
            <a:srgbClr val="D8EFD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57AB161667B704DB56539BB7FBEC677" ma:contentTypeVersion="227" ma:contentTypeDescription="Crée un document." ma:contentTypeScope="" ma:versionID="6ab4b7583add761fac26af9ed88ef972">
  <xsd:schema xmlns:xsd="http://www.w3.org/2001/XMLSchema" xmlns:xs="http://www.w3.org/2001/XMLSchema" xmlns:p="http://schemas.microsoft.com/office/2006/metadata/properties" xmlns:ns1="http://schemas.microsoft.com/sharepoint/v3" xmlns:ns2="b5c2be56-b9c7-4f0a-b65b-fad3979889a5" xmlns:ns3="e342b0e6-5f5e-4b4e-ad2c-f0240e1f6e8c" targetNamespace="http://schemas.microsoft.com/office/2006/metadata/properties" ma:root="true" ma:fieldsID="80c940d49a0d38c52309cae203fbf922" ns1:_="" ns2:_="" ns3:_="">
    <xsd:import namespace="http://schemas.microsoft.com/sharepoint/v3"/>
    <xsd:import namespace="b5c2be56-b9c7-4f0a-b65b-fad3979889a5"/>
    <xsd:import namespace="e342b0e6-5f5e-4b4e-ad2c-f0240e1f6e8c"/>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LengthInSeconds" minOccurs="0"/>
                <xsd:element ref="ns2:MediaServiceDateTaken" minOccurs="0"/>
                <xsd:element ref="ns2:MediaServiceAutoKeyPoints" minOccurs="0"/>
                <xsd:element ref="ns2:MediaServiceKeyPoints" minOccurs="0"/>
                <xsd:element ref="ns2:MediaServiceGenerationTime" minOccurs="0"/>
                <xsd:element ref="ns2:MediaServiceEventHashCode" minOccurs="0"/>
                <xsd:element ref="ns2:MediaServiceOCR" minOccurs="0"/>
                <xsd:element ref="ns3:SharedWithUsers" minOccurs="0"/>
                <xsd:element ref="ns3:SharedWithDetails" minOccurs="0"/>
                <xsd:element ref="ns2:MediaServiceLocation" minOccurs="0"/>
                <xsd:element ref="ns2:lcf76f155ced4ddcb4097134ff3c332f" minOccurs="0"/>
                <xsd:element ref="ns3:TaxCatchAll" minOccurs="0"/>
                <xsd:element ref="ns2:MediaServiceObjectDetectorVersions" minOccurs="0"/>
                <xsd:element ref="ns2:MediaServiceSearchProperties" minOccurs="0"/>
                <xsd:element ref="ns1:_ip_UnifiedCompliancePolicyProperties" minOccurs="0"/>
                <xsd:element ref="ns1:_ip_UnifiedCompliancePolicyUIAction" minOccurs="0"/>
                <xsd:element ref="ns2:MediaServiceBillingMetadata" minOccurs="0"/>
                <xsd:element ref="ns2:ArchiverLinkFileTyp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6" nillable="true" ma:displayName="Propriétés de la stratégie de conformité unifiée" ma:hidden="true" ma:internalName="_ip_UnifiedCompliancePolicyProperties">
      <xsd:simpleType>
        <xsd:restriction base="dms:Note"/>
      </xsd:simpleType>
    </xsd:element>
    <xsd:element name="_ip_UnifiedCompliancePolicyUIAction" ma:index="27" nillable="true" ma:displayName="Action d’interface utilisateur de la stratégie de conformité unifiée"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5c2be56-b9c7-4f0a-b65b-fad3979889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Location" ma:index="20"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Balises d’images" ma:readOnly="false" ma:fieldId="{5cf76f15-5ced-4ddc-b409-7134ff3c332f}" ma:taxonomyMulti="true" ma:sspId="95695907-6fe8-4d6a-bae9-9d62cd25b83c"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8" nillable="true" ma:displayName="MediaServiceBillingMetadata" ma:hidden="true" ma:internalName="MediaServiceBillingMetadata" ma:readOnly="true">
      <xsd:simpleType>
        <xsd:restriction base="dms:Note"/>
      </xsd:simpleType>
    </xsd:element>
    <xsd:element name="ArchiverLinkFileType" ma:index="29" nillable="true" ma:displayName="ArchiverLinkFileType" ma:hidden="true" ma:internalName="ArchiverLinkFileTyp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342b0e6-5f5e-4b4e-ad2c-f0240e1f6e8c" elementFormDefault="qualified">
    <xsd:import namespace="http://schemas.microsoft.com/office/2006/documentManagement/types"/>
    <xsd:import namespace="http://schemas.microsoft.com/office/infopath/2007/PartnerControls"/>
    <xsd:element name="SharedWithUsers" ma:index="18"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Partagé avec détails" ma:internalName="SharedWithDetails" ma:readOnly="true">
      <xsd:simpleType>
        <xsd:restriction base="dms:Note">
          <xsd:maxLength value="255"/>
        </xsd:restriction>
      </xsd:simpleType>
    </xsd:element>
    <xsd:element name="TaxCatchAll" ma:index="23" nillable="true" ma:displayName="Taxonomy Catch All Column" ma:hidden="true" ma:list="{e71d33dd-6a9c-4cc2-9e97-e2bd533ac5b6}" ma:internalName="TaxCatchAll" ma:showField="CatchAllData" ma:web="e342b0e6-5f5e-4b4e-ad2c-f0240e1f6e8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ArchiverLinkFileType xmlns="b5c2be56-b9c7-4f0a-b65b-fad3979889a5" xsi:nil="true"/>
    <_ip_UnifiedCompliancePolicyProperties xmlns="http://schemas.microsoft.com/sharepoint/v3" xsi:nil="true"/>
    <TaxCatchAll xmlns="e342b0e6-5f5e-4b4e-ad2c-f0240e1f6e8c" xsi:nil="true"/>
    <lcf76f155ced4ddcb4097134ff3c332f xmlns="b5c2be56-b9c7-4f0a-b65b-fad3979889a5">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D67D490-5304-4338-9095-5248766A441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b5c2be56-b9c7-4f0a-b65b-fad3979889a5"/>
    <ds:schemaRef ds:uri="e342b0e6-5f5e-4b4e-ad2c-f0240e1f6e8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766B65D-6202-4D87-8625-6E76AFD75F47}">
  <ds:schemaRefs>
    <ds:schemaRef ds:uri="b5c2be56-b9c7-4f0a-b65b-fad3979889a5"/>
    <ds:schemaRef ds:uri="e342b0e6-5f5e-4b4e-ad2c-f0240e1f6e8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microsoft.com/sharepoint/v3"/>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FDCFE2F6-31CF-47CD-ACBC-AE986E002F0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Application>Microsoft Office PowerPoint</Application>
  <PresentationFormat>Custom</PresentationFormat>
  <Slides>1</Slides>
  <Notes>1</Notes>
  <HiddenSlides>0</HiddenSlide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Karl Patrick Göritz</dc:creator>
  <cp:revision>2</cp:revision>
  <dcterms:modified xsi:type="dcterms:W3CDTF">2026-03-19T02:35:20Z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0x010100857AB161667B704DB56539BB7FBEC677</vt:lpwstr>
  </property>
  <property fmtid="{D5CDD505-2E9C-101B-9397-08002B2CF9AE}" pid="3" name="MSIP_Label_f43b7177-c66c-4b22-a350-7ee86f9a1e74_Tag">
    <vt:lpwstr>10, 3, 0, 2</vt:lpwstr>
  </property>
  <property fmtid="{D5CDD505-2E9C-101B-9397-08002B2CF9AE}" pid="4" name="MSIP_Label_f43b7177-c66c-4b22-a350-7ee86f9a1e74_SiteId">
    <vt:lpwstr>e4e1abd9-eac7-4a71-ab52-da5c998aa7ba</vt:lpwstr>
  </property>
  <property fmtid="{D5CDD505-2E9C-101B-9397-08002B2CF9AE}" pid="5" name="MSIP_Label_f43b7177-c66c-4b22-a350-7ee86f9a1e74_Name">
    <vt:lpwstr>C1_Internal use</vt:lpwstr>
  </property>
  <property fmtid="{D5CDD505-2E9C-101B-9397-08002B2CF9AE}" pid="6" name="MediaServiceImageTags">
    <vt:lpwstr/>
  </property>
  <property fmtid="{D5CDD505-2E9C-101B-9397-08002B2CF9AE}" pid="7" name="ClassificationContentMarkingFooterText">
    <vt:lpwstr>C1 - Internal use</vt:lpwstr>
  </property>
  <property fmtid="{D5CDD505-2E9C-101B-9397-08002B2CF9AE}" pid="8" name="MSIP_Label_f43b7177-c66c-4b22-a350-7ee86f9a1e74_SetDate">
    <vt:lpwstr>2026-02-25T13:17:43Z</vt:lpwstr>
  </property>
  <property fmtid="{D5CDD505-2E9C-101B-9397-08002B2CF9AE}" pid="9" name="MSIP_Label_f43b7177-c66c-4b22-a350-7ee86f9a1e74_Enabled">
    <vt:lpwstr>true</vt:lpwstr>
  </property>
  <property fmtid="{D5CDD505-2E9C-101B-9397-08002B2CF9AE}" pid="10" name="MSIP_Label_f43b7177-c66c-4b22-a350-7ee86f9a1e74_Method">
    <vt:lpwstr>Standard</vt:lpwstr>
  </property>
  <property fmtid="{D5CDD505-2E9C-101B-9397-08002B2CF9AE}" pid="11" name="MSIP_Label_f43b7177-c66c-4b22-a350-7ee86f9a1e74_ContentBits">
    <vt:lpwstr>2</vt:lpwstr>
  </property>
  <property fmtid="{D5CDD505-2E9C-101B-9397-08002B2CF9AE}" pid="12" name="MSIP_Label_f43b7177-c66c-4b22-a350-7ee86f9a1e74_ActionId">
    <vt:lpwstr>35d33bfd-cd0e-442d-9aad-e51e7f189b03</vt:lpwstr>
  </property>
  <property fmtid="{D5CDD505-2E9C-101B-9397-08002B2CF9AE}" pid="13" name="ClassificationContentMarkingFooterLocations">
    <vt:lpwstr>Office Theme:3</vt:lpwstr>
  </property>
</Properties>
</file>