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5125700" cy="8521700"/>
  <p:notesSz cx="15125700" cy="85217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606D22-0E81-1943-A4C1-60E4386CAEE8}" v="1" dt="2026-02-25T13:25:09.1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p:cViewPr varScale="1">
        <p:scale>
          <a:sx n="97" d="100"/>
          <a:sy n="97" d="100"/>
        </p:scale>
        <p:origin x="304" y="19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6554788" cy="42703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8567738" y="0"/>
            <a:ext cx="6554787" cy="427038"/>
          </a:xfrm>
          <a:prstGeom prst="rect">
            <a:avLst/>
          </a:prstGeom>
        </p:spPr>
        <p:txBody>
          <a:bodyPr vert="horz" lIns="91440" tIns="45720" rIns="91440" bIns="45720" rtlCol="0"/>
          <a:lstStyle>
            <a:lvl1pPr algn="r">
              <a:defRPr sz="1200"/>
            </a:lvl1pPr>
          </a:lstStyle>
          <a:p>
            <a:fld id="{141AF366-67DB-4B36-B67E-944C893E704A}" type="datetimeFigureOut">
              <a:rPr lang="en-GB" smtClean="0"/>
              <a:t>18/03/2026</a:t>
            </a:fld>
            <a:endParaRPr lang="en-GB"/>
          </a:p>
        </p:txBody>
      </p:sp>
      <p:sp>
        <p:nvSpPr>
          <p:cNvPr id="4" name="Espace réservé de l'image des diapositives 3"/>
          <p:cNvSpPr>
            <a:spLocks noGrp="1" noRot="1" noChangeAspect="1"/>
          </p:cNvSpPr>
          <p:nvPr>
            <p:ph type="sldImg" idx="2"/>
          </p:nvPr>
        </p:nvSpPr>
        <p:spPr>
          <a:xfrm>
            <a:off x="5010150" y="1065213"/>
            <a:ext cx="5105400" cy="287655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1512888" y="4100513"/>
            <a:ext cx="12099925" cy="3355975"/>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094663"/>
            <a:ext cx="6554788" cy="42703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8567738" y="8094663"/>
            <a:ext cx="6554787" cy="427037"/>
          </a:xfrm>
          <a:prstGeom prst="rect">
            <a:avLst/>
          </a:prstGeom>
        </p:spPr>
        <p:txBody>
          <a:bodyPr vert="horz" lIns="91440" tIns="45720" rIns="91440" bIns="45720" rtlCol="0" anchor="b"/>
          <a:lstStyle>
            <a:lvl1pPr algn="r">
              <a:defRPr sz="1200"/>
            </a:lvl1pPr>
          </a:lstStyle>
          <a:p>
            <a:fld id="{C3EFE5DD-BFF2-402D-BC0F-96C11CCFDD63}" type="slidenum">
              <a:rPr lang="en-GB" smtClean="0"/>
              <a:t>‹#›</a:t>
            </a:fld>
            <a:endParaRPr lang="en-GB"/>
          </a:p>
        </p:txBody>
      </p:sp>
    </p:spTree>
    <p:extLst>
      <p:ext uri="{BB962C8B-B14F-4D97-AF65-F5344CB8AC3E}">
        <p14:creationId xmlns:p14="http://schemas.microsoft.com/office/powerpoint/2010/main" val="221333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C3EFE5DD-BFF2-402D-BC0F-96C11CCFDD63}" type="slidenum">
              <a:rPr lang="en-GB" smtClean="0"/>
              <a:t>1</a:t>
            </a:fld>
            <a:endParaRPr lang="en-GB"/>
          </a:p>
        </p:txBody>
      </p:sp>
    </p:spTree>
    <p:extLst>
      <p:ext uri="{BB962C8B-B14F-4D97-AF65-F5344CB8AC3E}">
        <p14:creationId xmlns:p14="http://schemas.microsoft.com/office/powerpoint/2010/main" val="37964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02B40B-A89E-8697-2CF7-F1E5E50383C1}"/>
              </a:ext>
            </a:extLst>
          </p:cNvPr>
          <p:cNvSpPr txBox="1"/>
          <p:nvPr>
            <p:extLst>
              <p:ext uri="{1162E1C5-73C7-4A58-AE30-91384D911F3F}">
                <p184:classification xmlns:p184="http://schemas.microsoft.com/office/powerpoint/2018/4/main" val="ftr"/>
              </p:ext>
            </p:extLst>
          </p:nvPr>
        </p:nvSpPr>
        <p:spPr>
          <a:xfrm>
            <a:off x="7140575" y="8194040"/>
            <a:ext cx="876300" cy="137160"/>
          </a:xfrm>
          <a:prstGeom prst="rect">
            <a:avLst/>
          </a:prstGeom>
        </p:spPr>
        <p:txBody>
          <a:bodyPr horzOverflow="overflow" lIns="0" tIns="0" rIns="0" bIns="0">
            <a:spAutoFit/>
          </a:bodyPr>
          <a:lstStyle/>
          <a:p>
            <a:pPr algn="l"/>
            <a:r>
              <a:rPr lang="en-US" sz="900">
                <a:solidFill>
                  <a:srgbClr val="008000">
                    <a:alpha val="50000"/>
                  </a:srgbClr>
                </a:solidFill>
                <a:latin typeface="arial" panose="020B0604020202020204" pitchFamily="34" charset="0"/>
                <a:cs typeface="arial" panose="020B0604020202020204" pitchFamily="34" charset="0"/>
              </a:rPr>
              <a:t>C1 - Internal use</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8" name="object 650">
            <a:extLst>
              <a:ext uri="{FF2B5EF4-FFF2-40B4-BE49-F238E27FC236}">
                <a16:creationId xmlns:a16="http://schemas.microsoft.com/office/drawing/2014/main" id="{3DBBB699-62A9-99A6-31B6-A12B5C613F43}"/>
              </a:ext>
            </a:extLst>
          </p:cNvPr>
          <p:cNvSpPr/>
          <p:nvPr/>
        </p:nvSpPr>
        <p:spPr>
          <a:xfrm>
            <a:off x="87" y="1393748"/>
            <a:ext cx="15127200" cy="7148851"/>
          </a:xfrm>
          <a:custGeom>
            <a:avLst/>
            <a:gdLst/>
            <a:ahLst/>
            <a:cxnLst/>
            <a:rect l="l" t="t" r="r" b="b"/>
            <a:pathLst>
              <a:path w="14219989" h="18180790">
                <a:moveTo>
                  <a:pt x="0" y="0"/>
                </a:moveTo>
                <a:lnTo>
                  <a:pt x="0" y="18180790"/>
                </a:lnTo>
                <a:lnTo>
                  <a:pt x="14219989" y="18180790"/>
                </a:lnTo>
                <a:lnTo>
                  <a:pt x="14219989" y="0"/>
                </a:lnTo>
                <a:lnTo>
                  <a:pt x="0" y="0"/>
                </a:lnTo>
                <a:close/>
              </a:path>
            </a:pathLst>
          </a:custGeom>
          <a:solidFill>
            <a:srgbClr val="00B050">
              <a:alpha val="20000"/>
            </a:srgbClr>
          </a:solidFill>
          <a:ln>
            <a:noFill/>
          </a:ln>
        </p:spPr>
        <p:txBody>
          <a:bodyPr wrap="square" lIns="0" tIns="0" rIns="0" bIns="0" rtlCol="0">
            <a:noAutofit/>
          </a:bodyPr>
          <a:lstStyle/>
          <a:p>
            <a:endParaRPr>
              <a:latin typeface="Locator Black" panose="02000900050000020004" pitchFamily="50" charset="0"/>
            </a:endParaRPr>
          </a:p>
        </p:txBody>
      </p:sp>
      <p:sp>
        <p:nvSpPr>
          <p:cNvPr id="1245" name="object 1245"/>
          <p:cNvSpPr/>
          <p:nvPr/>
        </p:nvSpPr>
        <p:spPr>
          <a:xfrm>
            <a:off x="8991" y="12"/>
            <a:ext cx="15110993" cy="2451"/>
          </a:xfrm>
          <a:custGeom>
            <a:avLst/>
            <a:gdLst/>
            <a:ahLst/>
            <a:cxnLst/>
            <a:rect l="l" t="t" r="r" b="b"/>
            <a:pathLst>
              <a:path w="15110993" h="2451">
                <a:moveTo>
                  <a:pt x="0" y="2451"/>
                </a:moveTo>
                <a:lnTo>
                  <a:pt x="15110993" y="2451"/>
                </a:lnTo>
                <a:lnTo>
                  <a:pt x="15110993" y="0"/>
                </a:lnTo>
                <a:lnTo>
                  <a:pt x="0" y="0"/>
                </a:lnTo>
                <a:lnTo>
                  <a:pt x="0" y="2451"/>
                </a:lnTo>
                <a:close/>
              </a:path>
            </a:pathLst>
          </a:custGeom>
          <a:solidFill>
            <a:srgbClr val="DBE5D8"/>
          </a:solidFill>
        </p:spPr>
        <p:txBody>
          <a:bodyPr wrap="square" lIns="0" tIns="0" rIns="0" bIns="0" rtlCol="0">
            <a:noAutofit/>
          </a:bodyPr>
          <a:lstStyle/>
          <a:p>
            <a:endParaRPr/>
          </a:p>
        </p:txBody>
      </p:sp>
      <p:sp>
        <p:nvSpPr>
          <p:cNvPr id="1246" name="object 1246"/>
          <p:cNvSpPr/>
          <p:nvPr/>
        </p:nvSpPr>
        <p:spPr>
          <a:xfrm>
            <a:off x="0" y="-4911"/>
            <a:ext cx="15125700" cy="750546"/>
          </a:xfrm>
          <a:custGeom>
            <a:avLst/>
            <a:gdLst/>
            <a:ahLst/>
            <a:cxnLst/>
            <a:rect l="l" t="t" r="r" b="b"/>
            <a:pathLst>
              <a:path w="15120010" h="251993">
                <a:moveTo>
                  <a:pt x="15119985" y="0"/>
                </a:moveTo>
                <a:lnTo>
                  <a:pt x="0" y="0"/>
                </a:lnTo>
                <a:lnTo>
                  <a:pt x="0" y="251993"/>
                </a:lnTo>
                <a:lnTo>
                  <a:pt x="15119985" y="251993"/>
                </a:lnTo>
                <a:lnTo>
                  <a:pt x="15119985" y="0"/>
                </a:lnTo>
                <a:close/>
              </a:path>
            </a:pathLst>
          </a:custGeom>
          <a:solidFill>
            <a:srgbClr val="00B050"/>
          </a:solidFill>
        </p:spPr>
        <p:txBody>
          <a:bodyPr wrap="square" lIns="0" tIns="0" rIns="0" bIns="0" rtlCol="0">
            <a:noAutofit/>
          </a:bodyPr>
          <a:lstStyle/>
          <a:p>
            <a:endParaRPr/>
          </a:p>
        </p:txBody>
      </p:sp>
      <p:sp>
        <p:nvSpPr>
          <p:cNvPr id="397" name="object 397"/>
          <p:cNvSpPr txBox="1"/>
          <p:nvPr/>
        </p:nvSpPr>
        <p:spPr>
          <a:xfrm>
            <a:off x="457200" y="222250"/>
            <a:ext cx="14264251" cy="377959"/>
          </a:xfrm>
          <a:prstGeom prst="rect">
            <a:avLst/>
          </a:prstGeom>
        </p:spPr>
        <p:txBody>
          <a:bodyPr wrap="square" lIns="0" tIns="20320" rIns="0" bIns="0" rtlCol="0">
            <a:noAutofit/>
          </a:bodyPr>
          <a:lstStyle/>
          <a:p>
            <a:pPr marL="12700">
              <a:lnSpc>
                <a:spcPts val="2200"/>
              </a:lnSpc>
            </a:pPr>
            <a:r>
              <a:rPr lang="en-US" sz="2400" b="1" dirty="0">
                <a:solidFill>
                  <a:schemeClr val="bg1"/>
                </a:solidFill>
                <a:latin typeface="Arial Narrow"/>
                <a:cs typeface="Arial Narrow"/>
              </a:rPr>
              <a:t>A selenium disulfide-based shampoo rebalances the scalp microbiome of subjects of any hair type</a:t>
            </a:r>
          </a:p>
        </p:txBody>
      </p:sp>
      <p:sp>
        <p:nvSpPr>
          <p:cNvPr id="1249" name="object 653">
            <a:extLst>
              <a:ext uri="{FF2B5EF4-FFF2-40B4-BE49-F238E27FC236}">
                <a16:creationId xmlns:a16="http://schemas.microsoft.com/office/drawing/2014/main" id="{0F7C43E4-8B98-7308-3CD3-3F4632B63CC2}"/>
              </a:ext>
            </a:extLst>
          </p:cNvPr>
          <p:cNvSpPr/>
          <p:nvPr/>
        </p:nvSpPr>
        <p:spPr>
          <a:xfrm>
            <a:off x="447154" y="1557963"/>
            <a:ext cx="14202296" cy="6578830"/>
          </a:xfrm>
          <a:custGeom>
            <a:avLst/>
            <a:gdLst/>
            <a:ahLst/>
            <a:cxnLst/>
            <a:rect l="l" t="t" r="r" b="b"/>
            <a:pathLst>
              <a:path w="6087031" h="14520114">
                <a:moveTo>
                  <a:pt x="0" y="14520114"/>
                </a:moveTo>
                <a:lnTo>
                  <a:pt x="6087031" y="14520114"/>
                </a:lnTo>
                <a:lnTo>
                  <a:pt x="6087031" y="0"/>
                </a:lnTo>
                <a:lnTo>
                  <a:pt x="0" y="0"/>
                </a:lnTo>
                <a:lnTo>
                  <a:pt x="0" y="14520114"/>
                </a:lnTo>
                <a:close/>
              </a:path>
            </a:pathLst>
          </a:custGeom>
          <a:solidFill>
            <a:srgbClr val="FEFFFE"/>
          </a:solidFill>
        </p:spPr>
        <p:txBody>
          <a:bodyPr wrap="square" lIns="0" tIns="0" rIns="0" bIns="0" rtlCol="0">
            <a:noAutofit/>
          </a:bodyPr>
          <a:lstStyle/>
          <a:p>
            <a:endParaRPr lang="fr-FR" b="1">
              <a:latin typeface="Futura PT Book "/>
            </a:endParaRPr>
          </a:p>
        </p:txBody>
      </p:sp>
      <p:grpSp>
        <p:nvGrpSpPr>
          <p:cNvPr id="1250" name="Groupe 1249">
            <a:extLst>
              <a:ext uri="{FF2B5EF4-FFF2-40B4-BE49-F238E27FC236}">
                <a16:creationId xmlns:a16="http://schemas.microsoft.com/office/drawing/2014/main" id="{503C0189-A8E1-FB05-012C-7EC1879164B8}"/>
              </a:ext>
            </a:extLst>
          </p:cNvPr>
          <p:cNvGrpSpPr/>
          <p:nvPr/>
        </p:nvGrpSpPr>
        <p:grpSpPr>
          <a:xfrm>
            <a:off x="1070" y="741475"/>
            <a:ext cx="15127200" cy="659044"/>
            <a:chOff x="3635" y="1322011"/>
            <a:chExt cx="14219776" cy="659044"/>
          </a:xfrm>
        </p:grpSpPr>
        <p:sp>
          <p:nvSpPr>
            <p:cNvPr id="1251" name="Rectangle 1250">
              <a:extLst>
                <a:ext uri="{FF2B5EF4-FFF2-40B4-BE49-F238E27FC236}">
                  <a16:creationId xmlns:a16="http://schemas.microsoft.com/office/drawing/2014/main" id="{E9926DDE-549C-6148-342B-21C9908CDEDE}"/>
                </a:ext>
              </a:extLst>
            </p:cNvPr>
            <p:cNvSpPr/>
            <p:nvPr/>
          </p:nvSpPr>
          <p:spPr>
            <a:xfrm>
              <a:off x="3635" y="1322011"/>
              <a:ext cx="14219776" cy="659044"/>
            </a:xfrm>
            <a:prstGeom prst="rect">
              <a:avLst/>
            </a:prstGeom>
            <a:solidFill>
              <a:srgbClr val="00B050">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1200"/>
                </a:spcBef>
              </a:pPr>
              <a:endParaRPr lang="fr-FR" sz="1200">
                <a:solidFill>
                  <a:schemeClr val="tx1"/>
                </a:solidFill>
                <a:latin typeface="Locator Light" panose="02000500040000020004" pitchFamily="50" charset="0"/>
              </a:endParaRPr>
            </a:p>
          </p:txBody>
        </p:sp>
        <p:sp>
          <p:nvSpPr>
            <p:cNvPr id="1252" name="object 647">
              <a:extLst>
                <a:ext uri="{FF2B5EF4-FFF2-40B4-BE49-F238E27FC236}">
                  <a16:creationId xmlns:a16="http://schemas.microsoft.com/office/drawing/2014/main" id="{FED806D1-ABED-FED3-FF86-539654168A2D}"/>
                </a:ext>
              </a:extLst>
            </p:cNvPr>
            <p:cNvSpPr txBox="1"/>
            <p:nvPr/>
          </p:nvSpPr>
          <p:spPr>
            <a:xfrm>
              <a:off x="431304" y="1410476"/>
              <a:ext cx="13744953" cy="207840"/>
            </a:xfrm>
            <a:prstGeom prst="rect">
              <a:avLst/>
            </a:prstGeom>
            <a:solidFill>
              <a:srgbClr val="99DFB9"/>
            </a:solidFill>
          </p:spPr>
          <p:txBody>
            <a:bodyPr wrap="square" lIns="0" tIns="8985" rIns="0" bIns="0" rtlCol="0" anchor="t">
              <a:noAutofit/>
            </a:bodyPr>
            <a:lstStyle/>
            <a:p>
              <a:pPr marL="12700">
                <a:lnSpc>
                  <a:spcPts val="1800"/>
                </a:lnSpc>
              </a:pPr>
              <a:r>
                <a:rPr lang="fr-FR" sz="1000" spc="41" dirty="0">
                  <a:latin typeface="Locator Light"/>
                  <a:cs typeface="Calibri"/>
                </a:rPr>
                <a:t>Pascal Edouard Reygagne</a:t>
              </a:r>
              <a:r>
                <a:rPr lang="fr-FR" sz="1000" spc="41" baseline="30000" dirty="0">
                  <a:latin typeface="Locator Light"/>
                  <a:cs typeface="Calibri"/>
                </a:rPr>
                <a:t>1</a:t>
              </a:r>
              <a:r>
                <a:rPr lang="fr-FR" sz="1000" spc="41" dirty="0">
                  <a:latin typeface="Locator Light"/>
                  <a:cs typeface="Calibri"/>
                </a:rPr>
                <a:t>, Claire Deloche-Bensmaine</a:t>
              </a:r>
              <a:r>
                <a:rPr lang="fr-FR" sz="1000" spc="41" baseline="30000" dirty="0">
                  <a:latin typeface="Locator Light"/>
                  <a:cs typeface="Calibri"/>
                </a:rPr>
                <a:t>2</a:t>
              </a:r>
              <a:r>
                <a:rPr lang="fr-FR" sz="1000" spc="41" dirty="0">
                  <a:latin typeface="Locator Light"/>
                  <a:cs typeface="Calibri"/>
                </a:rPr>
                <a:t>, Julie Faure</a:t>
              </a:r>
              <a:r>
                <a:rPr lang="fr-FR" sz="1000" spc="41" baseline="30000" dirty="0">
                  <a:latin typeface="Locator Light"/>
                  <a:cs typeface="Calibri"/>
                </a:rPr>
                <a:t>2</a:t>
              </a:r>
              <a:r>
                <a:rPr lang="fr-FR" sz="1000" spc="41" dirty="0">
                  <a:latin typeface="Locator Light"/>
                  <a:cs typeface="Calibri"/>
                </a:rPr>
                <a:t>, Natalia Kovylkina</a:t>
              </a:r>
              <a:r>
                <a:rPr lang="fr-FR" sz="1000" spc="41" baseline="30000" dirty="0">
                  <a:latin typeface="Locator Light"/>
                  <a:cs typeface="Calibri"/>
                </a:rPr>
                <a:t>2</a:t>
              </a:r>
              <a:r>
                <a:rPr lang="fr-FR" sz="1000" spc="41" dirty="0">
                  <a:latin typeface="Locator Light"/>
                  <a:cs typeface="Calibri"/>
                </a:rPr>
                <a:t>, Cecile Clavaud</a:t>
              </a:r>
              <a:r>
                <a:rPr lang="fr-FR" sz="1000" spc="41" baseline="30000" dirty="0">
                  <a:latin typeface="Locator Light"/>
                  <a:cs typeface="Calibri"/>
                </a:rPr>
                <a:t>3</a:t>
              </a:r>
              <a:r>
                <a:rPr lang="fr-FR" sz="1000" spc="41" dirty="0">
                  <a:latin typeface="Locator Light"/>
                  <a:cs typeface="Calibri"/>
                </a:rPr>
                <a:t>, Audrey Gueniche</a:t>
              </a:r>
              <a:r>
                <a:rPr lang="fr-FR" sz="1000" spc="41" baseline="30000" dirty="0">
                  <a:latin typeface="Locator Light"/>
                  <a:cs typeface="Calibri"/>
                </a:rPr>
                <a:t>3</a:t>
              </a:r>
              <a:r>
                <a:rPr lang="fr-FR" sz="1000" spc="41" dirty="0">
                  <a:latin typeface="Locator Light"/>
                  <a:cs typeface="Calibri"/>
                </a:rPr>
                <a:t>, Victoria Barbosa</a:t>
              </a:r>
              <a:r>
                <a:rPr lang="fr-FR" sz="1000" spc="41" baseline="30000" dirty="0">
                  <a:latin typeface="Locator Light"/>
                  <a:cs typeface="Calibri"/>
                </a:rPr>
                <a:t>4</a:t>
              </a:r>
            </a:p>
            <a:p>
              <a:pPr marL="12700">
                <a:lnSpc>
                  <a:spcPts val="1800"/>
                </a:lnSpc>
              </a:pPr>
              <a:r>
                <a:rPr lang="fr-FR" sz="1000" spc="-29" dirty="0">
                  <a:latin typeface="Locator"/>
                  <a:cs typeface="Times New Roman"/>
                </a:rPr>
                <a:t>Centre Sabouraud, Hôpital St Louis, Paris</a:t>
              </a:r>
              <a:r>
                <a:rPr lang="fr-FR" sz="1000" spc="41" baseline="30000" dirty="0">
                  <a:latin typeface="Locator"/>
                  <a:cs typeface="Calibri"/>
                </a:rPr>
                <a:t>1</a:t>
              </a:r>
              <a:r>
                <a:rPr lang="fr-FR" sz="1000" spc="-29" dirty="0">
                  <a:latin typeface="Locator"/>
                  <a:cs typeface="Times New Roman"/>
                </a:rPr>
                <a:t>, France, Vichy Laboratoires, Levallois-Perret, France</a:t>
              </a:r>
              <a:r>
                <a:rPr lang="fr-FR" sz="1000" spc="41" baseline="30000" dirty="0">
                  <a:latin typeface="Locator"/>
                  <a:cs typeface="Calibri"/>
                </a:rPr>
                <a:t>2</a:t>
              </a:r>
              <a:r>
                <a:rPr lang="fr-FR" sz="1000" spc="-29" dirty="0">
                  <a:latin typeface="Locator"/>
                  <a:cs typeface="Times New Roman"/>
                </a:rPr>
                <a:t>, l’Oréal, R&amp;I, Chevilly La Rue, France</a:t>
              </a:r>
              <a:r>
                <a:rPr lang="fr-FR" sz="1000" spc="41" baseline="30000" dirty="0">
                  <a:latin typeface="Locator"/>
                  <a:cs typeface="Calibri"/>
                </a:rPr>
                <a:t>3</a:t>
              </a:r>
              <a:r>
                <a:rPr lang="fr-FR" sz="1000" spc="-29" dirty="0">
                  <a:latin typeface="Locator"/>
                  <a:cs typeface="Times New Roman"/>
                </a:rPr>
                <a:t>, Section of Dermatology, </a:t>
              </a:r>
              <a:r>
                <a:rPr lang="fr-FR" sz="1000" spc="-29" dirty="0" err="1">
                  <a:latin typeface="Locator"/>
                  <a:cs typeface="Times New Roman"/>
                </a:rPr>
                <a:t>University</a:t>
              </a:r>
              <a:r>
                <a:rPr lang="fr-FR" sz="1000" spc="-29" dirty="0">
                  <a:latin typeface="Locator"/>
                  <a:cs typeface="Times New Roman"/>
                </a:rPr>
                <a:t> of Chicago, USA</a:t>
              </a:r>
              <a:r>
                <a:rPr lang="fr-FR" sz="1000" spc="41" baseline="30000" dirty="0">
                  <a:latin typeface="Locator"/>
                  <a:cs typeface="Calibri"/>
                </a:rPr>
                <a:t>4</a:t>
              </a:r>
              <a:endParaRPr lang="fr-FR" sz="1000" dirty="0">
                <a:latin typeface="Locator"/>
                <a:cs typeface="Times New Roman"/>
              </a:endParaRPr>
            </a:p>
          </p:txBody>
        </p:sp>
      </p:grpSp>
      <p:grpSp>
        <p:nvGrpSpPr>
          <p:cNvPr id="3" name="Groupe 2">
            <a:extLst>
              <a:ext uri="{FF2B5EF4-FFF2-40B4-BE49-F238E27FC236}">
                <a16:creationId xmlns:a16="http://schemas.microsoft.com/office/drawing/2014/main" id="{A97C9F1D-85C5-6D0C-6DC3-1310BAF2A6A4}"/>
              </a:ext>
            </a:extLst>
          </p:cNvPr>
          <p:cNvGrpSpPr/>
          <p:nvPr/>
        </p:nvGrpSpPr>
        <p:grpSpPr>
          <a:xfrm>
            <a:off x="442695" y="1555427"/>
            <a:ext cx="7200000" cy="431780"/>
            <a:chOff x="456082" y="1742536"/>
            <a:chExt cx="6073733" cy="431780"/>
          </a:xfrm>
        </p:grpSpPr>
        <p:sp>
          <p:nvSpPr>
            <p:cNvPr id="1256" name="object 656">
              <a:extLst>
                <a:ext uri="{FF2B5EF4-FFF2-40B4-BE49-F238E27FC236}">
                  <a16:creationId xmlns:a16="http://schemas.microsoft.com/office/drawing/2014/main" id="{512F8010-B00A-A9C6-AEE2-6B6AEFA5A8F4}"/>
                </a:ext>
              </a:extLst>
            </p:cNvPr>
            <p:cNvSpPr/>
            <p:nvPr/>
          </p:nvSpPr>
          <p:spPr>
            <a:xfrm>
              <a:off x="456082" y="1742536"/>
              <a:ext cx="5645320" cy="360000"/>
            </a:xfrm>
            <a:custGeom>
              <a:avLst/>
              <a:gdLst/>
              <a:ahLst/>
              <a:cxnLst/>
              <a:rect l="l" t="t" r="r" b="b"/>
              <a:pathLst>
                <a:path w="5540579" h="422709">
                  <a:moveTo>
                    <a:pt x="0" y="422709"/>
                  </a:moveTo>
                  <a:lnTo>
                    <a:pt x="5540579" y="422709"/>
                  </a:lnTo>
                  <a:lnTo>
                    <a:pt x="5540579" y="0"/>
                  </a:lnTo>
                  <a:lnTo>
                    <a:pt x="0" y="0"/>
                  </a:lnTo>
                  <a:lnTo>
                    <a:pt x="0" y="422709"/>
                  </a:lnTo>
                  <a:close/>
                </a:path>
              </a:pathLst>
            </a:custGeom>
            <a:solidFill>
              <a:srgbClr val="00B050"/>
            </a:solidFill>
          </p:spPr>
          <p:txBody>
            <a:bodyPr wrap="square" lIns="0" tIns="0" rIns="0" bIns="0" rtlCol="0">
              <a:noAutofit/>
            </a:bodyPr>
            <a:lstStyle/>
            <a:p>
              <a:endParaRPr>
                <a:latin typeface="Locator Bold" panose="02000800040000020004" pitchFamily="50" charset="0"/>
              </a:endParaRPr>
            </a:p>
          </p:txBody>
        </p:sp>
        <p:sp>
          <p:nvSpPr>
            <p:cNvPr id="1258" name="object 45">
              <a:extLst>
                <a:ext uri="{FF2B5EF4-FFF2-40B4-BE49-F238E27FC236}">
                  <a16:creationId xmlns:a16="http://schemas.microsoft.com/office/drawing/2014/main" id="{DA9C7772-7F30-FDE4-6FEC-8EA3CDBC8576}"/>
                </a:ext>
              </a:extLst>
            </p:cNvPr>
            <p:cNvSpPr txBox="1"/>
            <p:nvPr/>
          </p:nvSpPr>
          <p:spPr>
            <a:xfrm>
              <a:off x="463893" y="1806621"/>
              <a:ext cx="6065922" cy="367695"/>
            </a:xfrm>
            <a:prstGeom prst="rect">
              <a:avLst/>
            </a:prstGeom>
          </p:spPr>
          <p:txBody>
            <a:bodyPr wrap="square" lIns="0" tIns="4445" rIns="0" bIns="0" rtlCol="0">
              <a:noAutofit/>
            </a:bodyPr>
            <a:lstStyle/>
            <a:p>
              <a:pPr marL="170424">
                <a:lnSpc>
                  <a:spcPct val="101725"/>
                </a:lnSpc>
              </a:pPr>
              <a:r>
                <a:rPr spc="124" dirty="0">
                  <a:solidFill>
                    <a:srgbClr val="FEFFFE"/>
                  </a:solidFill>
                  <a:latin typeface="Locator Bold" panose="02000800040000020004" pitchFamily="50" charset="0"/>
                  <a:cs typeface="Calibri"/>
                </a:rPr>
                <a:t>INTRODUCTION</a:t>
              </a:r>
              <a:endParaRPr dirty="0">
                <a:latin typeface="Locator Bold" panose="02000800040000020004" pitchFamily="50" charset="0"/>
                <a:cs typeface="Calibri"/>
              </a:endParaRPr>
            </a:p>
          </p:txBody>
        </p:sp>
      </p:grpSp>
      <p:grpSp>
        <p:nvGrpSpPr>
          <p:cNvPr id="1275" name="Groupe 1274">
            <a:extLst>
              <a:ext uri="{FF2B5EF4-FFF2-40B4-BE49-F238E27FC236}">
                <a16:creationId xmlns:a16="http://schemas.microsoft.com/office/drawing/2014/main" id="{8D4D6FCB-38BE-3809-9D64-297F344DEA58}"/>
              </a:ext>
            </a:extLst>
          </p:cNvPr>
          <p:cNvGrpSpPr/>
          <p:nvPr/>
        </p:nvGrpSpPr>
        <p:grpSpPr>
          <a:xfrm>
            <a:off x="447402" y="7009933"/>
            <a:ext cx="6679440" cy="1126860"/>
            <a:chOff x="649735" y="16917852"/>
            <a:chExt cx="12889703" cy="1599602"/>
          </a:xfrm>
        </p:grpSpPr>
        <p:grpSp>
          <p:nvGrpSpPr>
            <p:cNvPr id="1276" name="Groupe 1275">
              <a:extLst>
                <a:ext uri="{FF2B5EF4-FFF2-40B4-BE49-F238E27FC236}">
                  <a16:creationId xmlns:a16="http://schemas.microsoft.com/office/drawing/2014/main" id="{8B0DC1DE-651A-9828-C43E-E8EA9778346C}"/>
                </a:ext>
              </a:extLst>
            </p:cNvPr>
            <p:cNvGrpSpPr/>
            <p:nvPr/>
          </p:nvGrpSpPr>
          <p:grpSpPr>
            <a:xfrm>
              <a:off x="649735" y="16917852"/>
              <a:ext cx="12889703" cy="1599602"/>
              <a:chOff x="832254" y="15886616"/>
              <a:chExt cx="6576992" cy="1903164"/>
            </a:xfrm>
          </p:grpSpPr>
          <p:sp>
            <p:nvSpPr>
              <p:cNvPr id="1278" name="object 654">
                <a:extLst>
                  <a:ext uri="{FF2B5EF4-FFF2-40B4-BE49-F238E27FC236}">
                    <a16:creationId xmlns:a16="http://schemas.microsoft.com/office/drawing/2014/main" id="{3D3E4D77-A325-8878-9431-6B6C0C125B37}"/>
                  </a:ext>
                </a:extLst>
              </p:cNvPr>
              <p:cNvSpPr/>
              <p:nvPr/>
            </p:nvSpPr>
            <p:spPr>
              <a:xfrm>
                <a:off x="832254" y="15886616"/>
                <a:ext cx="6576992" cy="1903164"/>
              </a:xfrm>
              <a:custGeom>
                <a:avLst/>
                <a:gdLst/>
                <a:ahLst/>
                <a:cxnLst/>
                <a:rect l="l" t="t" r="r" b="b"/>
                <a:pathLst>
                  <a:path w="6087031" h="1394943">
                    <a:moveTo>
                      <a:pt x="0" y="1394943"/>
                    </a:moveTo>
                    <a:lnTo>
                      <a:pt x="6087031" y="1394943"/>
                    </a:lnTo>
                    <a:lnTo>
                      <a:pt x="6087031" y="0"/>
                    </a:lnTo>
                    <a:lnTo>
                      <a:pt x="0" y="0"/>
                    </a:lnTo>
                    <a:lnTo>
                      <a:pt x="0" y="1394943"/>
                    </a:lnTo>
                    <a:close/>
                  </a:path>
                </a:pathLst>
              </a:custGeom>
              <a:solidFill>
                <a:srgbClr val="00B050"/>
              </a:solidFill>
            </p:spPr>
            <p:txBody>
              <a:bodyPr wrap="square" lIns="0" tIns="0" rIns="0" bIns="0" rtlCol="0">
                <a:noAutofit/>
              </a:bodyPr>
              <a:lstStyle/>
              <a:p>
                <a:endParaRPr dirty="0"/>
              </a:p>
            </p:txBody>
          </p:sp>
          <p:sp>
            <p:nvSpPr>
              <p:cNvPr id="1279" name="object 28">
                <a:extLst>
                  <a:ext uri="{FF2B5EF4-FFF2-40B4-BE49-F238E27FC236}">
                    <a16:creationId xmlns:a16="http://schemas.microsoft.com/office/drawing/2014/main" id="{3C16CBC7-6C3C-A4DF-60DB-403A07D1C661}"/>
                  </a:ext>
                </a:extLst>
              </p:cNvPr>
              <p:cNvSpPr txBox="1"/>
              <p:nvPr/>
            </p:nvSpPr>
            <p:spPr>
              <a:xfrm>
                <a:off x="840527" y="15936113"/>
                <a:ext cx="2155585" cy="416265"/>
              </a:xfrm>
              <a:prstGeom prst="rect">
                <a:avLst/>
              </a:prstGeom>
            </p:spPr>
            <p:txBody>
              <a:bodyPr wrap="square" lIns="0" tIns="72485" rIns="0" bIns="0" rtlCol="0">
                <a:noAutofit/>
              </a:bodyPr>
              <a:lstStyle/>
              <a:p>
                <a:pPr marL="170422">
                  <a:lnSpc>
                    <a:spcPts val="2014"/>
                  </a:lnSpc>
                </a:pPr>
                <a:r>
                  <a:rPr sz="2800" spc="191" baseline="-10402" dirty="0">
                    <a:solidFill>
                      <a:srgbClr val="FEFFFE"/>
                    </a:solidFill>
                    <a:latin typeface="Locator Bold" panose="02000800040000020004" pitchFamily="50" charset="0"/>
                    <a:cs typeface="Calibri"/>
                  </a:rPr>
                  <a:t>CONCLUSION</a:t>
                </a:r>
                <a:endParaRPr sz="2800" dirty="0">
                  <a:latin typeface="Locator Bold" panose="02000800040000020004" pitchFamily="50" charset="0"/>
                  <a:cs typeface="Calibri"/>
                </a:endParaRPr>
              </a:p>
            </p:txBody>
          </p:sp>
        </p:grpSp>
        <p:sp>
          <p:nvSpPr>
            <p:cNvPr id="1277" name="object 634">
              <a:extLst>
                <a:ext uri="{FF2B5EF4-FFF2-40B4-BE49-F238E27FC236}">
                  <a16:creationId xmlns:a16="http://schemas.microsoft.com/office/drawing/2014/main" id="{37E8179D-ECF2-1CED-BFF9-C0EE2F0CD176}"/>
                </a:ext>
              </a:extLst>
            </p:cNvPr>
            <p:cNvSpPr txBox="1"/>
            <p:nvPr/>
          </p:nvSpPr>
          <p:spPr>
            <a:xfrm>
              <a:off x="947074" y="17551611"/>
              <a:ext cx="12507316" cy="349869"/>
            </a:xfrm>
            <a:prstGeom prst="rect">
              <a:avLst/>
            </a:prstGeom>
          </p:spPr>
          <p:txBody>
            <a:bodyPr wrap="square" lIns="0" tIns="10001" rIns="0" bIns="0" rtlCol="0">
              <a:noAutofit/>
            </a:bodyPr>
            <a:lstStyle/>
            <a:p>
              <a:pPr marL="12700" algn="just">
                <a:lnSpc>
                  <a:spcPts val="2200"/>
                </a:lnSpc>
              </a:pPr>
              <a:r>
                <a:rPr lang="en-US" sz="1400" dirty="0">
                  <a:solidFill>
                    <a:schemeClr val="bg1"/>
                  </a:solidFill>
                  <a:latin typeface="Locator Light" panose="02000500040000020004" pitchFamily="50" charset="0"/>
                </a:rPr>
                <a:t>SeS</a:t>
              </a:r>
              <a:r>
                <a:rPr lang="en-US" sz="1400" baseline="-25000" dirty="0">
                  <a:solidFill>
                    <a:schemeClr val="bg1"/>
                  </a:solidFill>
                  <a:latin typeface="Locator Light" panose="02000500040000020004" pitchFamily="50" charset="0"/>
                </a:rPr>
                <a:t>2</a:t>
              </a:r>
              <a:r>
                <a:rPr lang="en-US" sz="1400" dirty="0">
                  <a:solidFill>
                    <a:schemeClr val="bg1"/>
                  </a:solidFill>
                  <a:latin typeface="Locator Light" panose="02000500040000020004" pitchFamily="50" charset="0"/>
                </a:rPr>
                <a:t> 1%  shampoo rebalances the scalp microbiome in all hair types supporting</a:t>
              </a:r>
            </a:p>
            <a:p>
              <a:pPr marL="12700" algn="just">
                <a:lnSpc>
                  <a:spcPts val="2000"/>
                </a:lnSpc>
              </a:pPr>
              <a:r>
                <a:rPr lang="en-US" sz="1400" dirty="0">
                  <a:solidFill>
                    <a:schemeClr val="bg1"/>
                  </a:solidFill>
                  <a:latin typeface="Locator Light" panose="02000500040000020004" pitchFamily="50" charset="0"/>
                </a:rPr>
                <a:t>its clinical benefit in seborrheic dermatitis with no between hair-type differences.</a:t>
              </a:r>
            </a:p>
          </p:txBody>
        </p:sp>
      </p:grpSp>
      <p:sp>
        <p:nvSpPr>
          <p:cNvPr id="1294" name="object 633">
            <a:extLst>
              <a:ext uri="{FF2B5EF4-FFF2-40B4-BE49-F238E27FC236}">
                <a16:creationId xmlns:a16="http://schemas.microsoft.com/office/drawing/2014/main" id="{6AED3A47-A611-2BBC-06F3-FD0C938E7FF8}"/>
              </a:ext>
            </a:extLst>
          </p:cNvPr>
          <p:cNvSpPr txBox="1"/>
          <p:nvPr/>
        </p:nvSpPr>
        <p:spPr>
          <a:xfrm>
            <a:off x="483490" y="8220306"/>
            <a:ext cx="14165960" cy="125200"/>
          </a:xfrm>
          <a:prstGeom prst="rect">
            <a:avLst/>
          </a:prstGeom>
        </p:spPr>
        <p:txBody>
          <a:bodyPr wrap="square" lIns="0" tIns="7651" rIns="0" bIns="0" rtlCol="0">
            <a:noAutofit/>
          </a:bodyPr>
          <a:lstStyle/>
          <a:p>
            <a:pPr marL="12700" marR="3279" algn="just"/>
            <a:endParaRPr lang="en-US" sz="600" dirty="0">
              <a:latin typeface="Locator"/>
              <a:cs typeface="Times New Roman"/>
            </a:endParaRPr>
          </a:p>
          <a:p>
            <a:pPr marL="12700" marR="3279" algn="r"/>
            <a:r>
              <a:rPr lang="en-US" sz="600" dirty="0">
                <a:solidFill>
                  <a:srgbClr val="00B050"/>
                </a:solidFill>
                <a:latin typeface="Locator"/>
                <a:cs typeface="Times New Roman"/>
              </a:rPr>
              <a:t>Conflict of interest: </a:t>
            </a:r>
            <a:r>
              <a:rPr lang="en-US" sz="600" dirty="0">
                <a:latin typeface="Locator"/>
                <a:cs typeface="Times New Roman"/>
              </a:rPr>
              <a:t>Pascal Reygagne and Victoria Barbosa served as consultants to </a:t>
            </a:r>
            <a:r>
              <a:rPr lang="en-US" sz="600" dirty="0" err="1">
                <a:latin typeface="Locator"/>
                <a:cs typeface="Times New Roman"/>
              </a:rPr>
              <a:t>l’Oréal</a:t>
            </a:r>
            <a:r>
              <a:rPr lang="en-US" sz="600" dirty="0">
                <a:latin typeface="Locator"/>
                <a:cs typeface="Times New Roman"/>
              </a:rPr>
              <a:t> Group. </a:t>
            </a:r>
            <a:r>
              <a:rPr lang="en-US" sz="600">
                <a:latin typeface="Locator"/>
                <a:cs typeface="Times New Roman"/>
              </a:rPr>
              <a:t>The other  </a:t>
            </a:r>
            <a:r>
              <a:rPr lang="en-US" sz="600" dirty="0">
                <a:latin typeface="Locator"/>
                <a:cs typeface="Times New Roman"/>
              </a:rPr>
              <a:t>authors are employees of </a:t>
            </a:r>
            <a:r>
              <a:rPr lang="en-US" sz="600" dirty="0" err="1">
                <a:latin typeface="Locator"/>
                <a:cs typeface="Times New Roman"/>
              </a:rPr>
              <a:t>l’Oréal</a:t>
            </a:r>
            <a:r>
              <a:rPr lang="en-US" sz="600" dirty="0">
                <a:latin typeface="Locator"/>
                <a:cs typeface="Times New Roman"/>
              </a:rPr>
              <a:t> Group.    </a:t>
            </a:r>
            <a:r>
              <a:rPr lang="en-US" sz="600" b="1" spc="-40" dirty="0">
                <a:solidFill>
                  <a:srgbClr val="00B050"/>
                </a:solidFill>
                <a:latin typeface="Locator"/>
                <a:cs typeface="Arial Narrow"/>
              </a:rPr>
              <a:t>Funding</a:t>
            </a:r>
            <a:r>
              <a:rPr lang="en-US" sz="600" b="1" spc="-40" dirty="0">
                <a:solidFill>
                  <a:srgbClr val="EB4140"/>
                </a:solidFill>
                <a:latin typeface="Locator"/>
                <a:cs typeface="Arial Narrow"/>
              </a:rPr>
              <a:t>:  </a:t>
            </a:r>
            <a:r>
              <a:rPr lang="en-US" sz="600" spc="-40" dirty="0">
                <a:latin typeface="Locator"/>
                <a:cs typeface="Arial Narrow"/>
              </a:rPr>
              <a:t>Vichy</a:t>
            </a:r>
            <a:r>
              <a:rPr lang="en-US" sz="600" i="1" spc="-40" dirty="0">
                <a:latin typeface="Locator"/>
                <a:cs typeface="Arial Narrow"/>
              </a:rPr>
              <a:t> </a:t>
            </a:r>
            <a:r>
              <a:rPr lang="en-US" sz="600" spc="-40" dirty="0">
                <a:latin typeface="Locator"/>
                <a:cs typeface="Arial Narrow"/>
              </a:rPr>
              <a:t>Laboratoires, France.      </a:t>
            </a:r>
            <a:r>
              <a:rPr lang="en-US" sz="600" b="1" spc="-40" dirty="0">
                <a:solidFill>
                  <a:srgbClr val="00B050"/>
                </a:solidFill>
                <a:latin typeface="Locator"/>
                <a:cs typeface="Arial Narrow"/>
              </a:rPr>
              <a:t>Acknowledgments</a:t>
            </a:r>
            <a:r>
              <a:rPr lang="en-US" sz="600" b="1" spc="-40" dirty="0">
                <a:solidFill>
                  <a:srgbClr val="EB4140"/>
                </a:solidFill>
                <a:latin typeface="Locator"/>
                <a:cs typeface="Arial Narrow"/>
              </a:rPr>
              <a:t>:  </a:t>
            </a:r>
            <a:r>
              <a:rPr lang="en-US" sz="600" spc="-40" dirty="0">
                <a:latin typeface="Locator"/>
                <a:cs typeface="Arial Narrow"/>
              </a:rPr>
              <a:t>The authors acknowledge the participation of the subjects as well as the writing support and artwork  of Karl Patrick Göritz, SMWS</a:t>
            </a:r>
            <a:endParaRPr lang="en-GB" sz="600" spc="-40" dirty="0">
              <a:latin typeface="Locator"/>
            </a:endParaRPr>
          </a:p>
          <a:p>
            <a:pPr marL="12700" marR="3279" algn="just"/>
            <a:endParaRPr lang="en-US" sz="600" dirty="0">
              <a:latin typeface="Locator"/>
              <a:cs typeface="Times New Roman"/>
            </a:endParaRPr>
          </a:p>
          <a:p>
            <a:pPr marL="12700" marR="3279" algn="just"/>
            <a:endParaRPr lang="en-US" sz="600" dirty="0">
              <a:latin typeface="Locator"/>
              <a:cs typeface="Palatino Linotype"/>
            </a:endParaRPr>
          </a:p>
        </p:txBody>
      </p:sp>
      <p:sp>
        <p:nvSpPr>
          <p:cNvPr id="6" name="object 647">
            <a:extLst>
              <a:ext uri="{FF2B5EF4-FFF2-40B4-BE49-F238E27FC236}">
                <a16:creationId xmlns:a16="http://schemas.microsoft.com/office/drawing/2014/main" id="{2F874531-4FA3-76C1-5053-A0DE87DFD707}"/>
              </a:ext>
            </a:extLst>
          </p:cNvPr>
          <p:cNvSpPr txBox="1"/>
          <p:nvPr/>
        </p:nvSpPr>
        <p:spPr>
          <a:xfrm>
            <a:off x="534313" y="1927497"/>
            <a:ext cx="6581445" cy="1665558"/>
          </a:xfrm>
          <a:prstGeom prst="rect">
            <a:avLst/>
          </a:prstGeom>
        </p:spPr>
        <p:txBody>
          <a:bodyPr wrap="square" lIns="0" tIns="8985" rIns="0" bIns="0" rtlCol="0">
            <a:noAutofit/>
          </a:bodyPr>
          <a:lstStyle/>
          <a:p>
            <a:pPr marL="12700" algn="just"/>
            <a:r>
              <a:rPr lang="en-US" sz="1100" dirty="0">
                <a:latin typeface="Locator Light" panose="02000500040000020004" pitchFamily="50" charset="0"/>
              </a:rPr>
              <a:t>Dandruff is a mild form of seborrheic dermatitis (SD) of the scalp. Its prevalence has been estimated at up to 50% in the general population.</a:t>
            </a:r>
            <a:r>
              <a:rPr lang="en-US" sz="1100" baseline="30000" dirty="0">
                <a:latin typeface="Locator Light" panose="02000500040000020004" pitchFamily="50" charset="0"/>
              </a:rPr>
              <a:t>3</a:t>
            </a:r>
            <a:r>
              <a:rPr lang="en-US" sz="1100" dirty="0">
                <a:latin typeface="Locator Light" panose="02000500040000020004" pitchFamily="50" charset="0"/>
              </a:rPr>
              <a:t>  It is observed in all phototypes and hair types. Dandruff in different ethnicities has been reported to present at higher prevalence in women of African American descent (81%–95%) than in other ethnic groups, such as Caucasian and Asian descent, with 66%–82% and 30%–42% prevalence, respectively.</a:t>
            </a:r>
            <a:endParaRPr lang="en-US" sz="1100" baseline="30000" dirty="0">
              <a:latin typeface="Locator Light" panose="02000500040000020004" pitchFamily="50" charset="0"/>
            </a:endParaRPr>
          </a:p>
          <a:p>
            <a:pPr marL="12700" algn="just"/>
            <a:r>
              <a:rPr lang="en-US" sz="1100" dirty="0">
                <a:latin typeface="Locator Light" panose="02000500040000020004" pitchFamily="50" charset="0"/>
              </a:rPr>
              <a:t>Selenium disulfide (SeS</a:t>
            </a:r>
            <a:r>
              <a:rPr lang="en-US" sz="1100" baseline="-25000" dirty="0">
                <a:latin typeface="Locator Light" panose="02000500040000020004" pitchFamily="50" charset="0"/>
              </a:rPr>
              <a:t>2</a:t>
            </a:r>
            <a:r>
              <a:rPr lang="en-US" sz="1100" dirty="0">
                <a:latin typeface="Locator Light" panose="02000500040000020004" pitchFamily="50" charset="0"/>
              </a:rPr>
              <a:t>) 1% shampoo is effective in dandruff, reducing scales and itching, while rebalancing the scalp microbiome. It improves clinical symptoms of scalp SD after treatment with ketoconazole. However, its efficacy in subjects of different hair types remains to be established</a:t>
            </a:r>
            <a:r>
              <a:rPr lang="en-US" sz="1200" dirty="0">
                <a:latin typeface="Locator Light" panose="02000500040000020004" pitchFamily="50" charset="0"/>
              </a:rPr>
              <a:t>. </a:t>
            </a:r>
          </a:p>
        </p:txBody>
      </p:sp>
      <p:grpSp>
        <p:nvGrpSpPr>
          <p:cNvPr id="14" name="Groupe 13">
            <a:extLst>
              <a:ext uri="{FF2B5EF4-FFF2-40B4-BE49-F238E27FC236}">
                <a16:creationId xmlns:a16="http://schemas.microsoft.com/office/drawing/2014/main" id="{0CC9F338-AF56-A58A-117F-DBD6CFD08E87}"/>
              </a:ext>
            </a:extLst>
          </p:cNvPr>
          <p:cNvGrpSpPr/>
          <p:nvPr/>
        </p:nvGrpSpPr>
        <p:grpSpPr>
          <a:xfrm>
            <a:off x="300570" y="3307321"/>
            <a:ext cx="6834269" cy="1174859"/>
            <a:chOff x="7274155" y="1418219"/>
            <a:chExt cx="7348535" cy="1174859"/>
          </a:xfrm>
        </p:grpSpPr>
        <p:grpSp>
          <p:nvGrpSpPr>
            <p:cNvPr id="4" name="Groupe 3">
              <a:extLst>
                <a:ext uri="{FF2B5EF4-FFF2-40B4-BE49-F238E27FC236}">
                  <a16:creationId xmlns:a16="http://schemas.microsoft.com/office/drawing/2014/main" id="{49B931A1-6418-89D1-5F82-102DC0F7C4B9}"/>
                </a:ext>
              </a:extLst>
            </p:cNvPr>
            <p:cNvGrpSpPr/>
            <p:nvPr/>
          </p:nvGrpSpPr>
          <p:grpSpPr>
            <a:xfrm>
              <a:off x="7422690" y="1418219"/>
              <a:ext cx="7200000" cy="429085"/>
              <a:chOff x="417768" y="2941827"/>
              <a:chExt cx="5328513" cy="464980"/>
            </a:xfrm>
          </p:grpSpPr>
          <p:sp>
            <p:nvSpPr>
              <p:cNvPr id="1259" name="object 660">
                <a:extLst>
                  <a:ext uri="{FF2B5EF4-FFF2-40B4-BE49-F238E27FC236}">
                    <a16:creationId xmlns:a16="http://schemas.microsoft.com/office/drawing/2014/main" id="{4155C112-458C-F31D-8E3B-AD4D5FAE2EC0}"/>
                  </a:ext>
                </a:extLst>
              </p:cNvPr>
              <p:cNvSpPr/>
              <p:nvPr/>
            </p:nvSpPr>
            <p:spPr>
              <a:xfrm>
                <a:off x="417768" y="2965449"/>
                <a:ext cx="5328513" cy="390116"/>
              </a:xfrm>
              <a:custGeom>
                <a:avLst/>
                <a:gdLst/>
                <a:ahLst/>
                <a:cxnLst/>
                <a:rect l="l" t="t" r="r" b="b"/>
                <a:pathLst>
                  <a:path w="5540579" h="422709">
                    <a:moveTo>
                      <a:pt x="0" y="422709"/>
                    </a:moveTo>
                    <a:lnTo>
                      <a:pt x="5540579" y="422709"/>
                    </a:lnTo>
                    <a:lnTo>
                      <a:pt x="5540579" y="0"/>
                    </a:lnTo>
                    <a:lnTo>
                      <a:pt x="0" y="0"/>
                    </a:lnTo>
                    <a:lnTo>
                      <a:pt x="0" y="422709"/>
                    </a:lnTo>
                    <a:close/>
                  </a:path>
                </a:pathLst>
              </a:custGeom>
              <a:solidFill>
                <a:srgbClr val="00B050"/>
              </a:solidFill>
            </p:spPr>
            <p:txBody>
              <a:bodyPr wrap="square" lIns="0" tIns="0" rIns="0" bIns="0" rtlCol="0">
                <a:noAutofit/>
              </a:bodyPr>
              <a:lstStyle/>
              <a:p>
                <a:endParaRPr b="1" dirty="0">
                  <a:latin typeface="Locator Bold" panose="02000800040000020004" pitchFamily="50" charset="0"/>
                </a:endParaRPr>
              </a:p>
            </p:txBody>
          </p:sp>
          <p:sp>
            <p:nvSpPr>
              <p:cNvPr id="1260" name="object 38">
                <a:extLst>
                  <a:ext uri="{FF2B5EF4-FFF2-40B4-BE49-F238E27FC236}">
                    <a16:creationId xmlns:a16="http://schemas.microsoft.com/office/drawing/2014/main" id="{09B3E53A-8E47-428F-74D6-73E7F16AE4FD}"/>
                  </a:ext>
                </a:extLst>
              </p:cNvPr>
              <p:cNvSpPr txBox="1"/>
              <p:nvPr/>
            </p:nvSpPr>
            <p:spPr>
              <a:xfrm>
                <a:off x="455782" y="2941827"/>
                <a:ext cx="2521924" cy="464980"/>
              </a:xfrm>
              <a:prstGeom prst="rect">
                <a:avLst/>
              </a:prstGeom>
            </p:spPr>
            <p:txBody>
              <a:bodyPr wrap="square" lIns="0" tIns="59690" rIns="0" bIns="0" rtlCol="0">
                <a:noAutofit/>
              </a:bodyPr>
              <a:lstStyle/>
              <a:p>
                <a:pPr marL="170424">
                  <a:lnSpc>
                    <a:spcPct val="101725"/>
                  </a:lnSpc>
                </a:pPr>
                <a:r>
                  <a:rPr spc="124" dirty="0">
                    <a:solidFill>
                      <a:srgbClr val="FEFFFE"/>
                    </a:solidFill>
                    <a:latin typeface="Locator Bold" panose="02000800040000020004" pitchFamily="50" charset="0"/>
                    <a:cs typeface="Calibri"/>
                  </a:rPr>
                  <a:t>OBJECTIVES</a:t>
                </a:r>
                <a:endParaRPr dirty="0">
                  <a:latin typeface="Locator Bold" panose="02000800040000020004" pitchFamily="50" charset="0"/>
                  <a:cs typeface="Calibri"/>
                </a:endParaRPr>
              </a:p>
            </p:txBody>
          </p:sp>
        </p:grpSp>
        <p:sp>
          <p:nvSpPr>
            <p:cNvPr id="7" name="object 37">
              <a:extLst>
                <a:ext uri="{FF2B5EF4-FFF2-40B4-BE49-F238E27FC236}">
                  <a16:creationId xmlns:a16="http://schemas.microsoft.com/office/drawing/2014/main" id="{A4237D68-FA3C-34CE-411D-7814485B2977}"/>
                </a:ext>
              </a:extLst>
            </p:cNvPr>
            <p:cNvSpPr txBox="1"/>
            <p:nvPr/>
          </p:nvSpPr>
          <p:spPr>
            <a:xfrm>
              <a:off x="7274155" y="1751630"/>
              <a:ext cx="6923554" cy="841448"/>
            </a:xfrm>
            <a:prstGeom prst="rect">
              <a:avLst/>
            </a:prstGeom>
          </p:spPr>
          <p:txBody>
            <a:bodyPr wrap="square" lIns="0" tIns="5201" rIns="0" bIns="0" rtlCol="0">
              <a:noAutofit/>
            </a:bodyPr>
            <a:lstStyle/>
            <a:p>
              <a:pPr>
                <a:lnSpc>
                  <a:spcPts val="600"/>
                </a:lnSpc>
              </a:pPr>
              <a:endParaRPr sz="1200" dirty="0"/>
            </a:p>
            <a:p>
              <a:pPr marL="234480" marR="190546" indent="-3"/>
              <a:r>
                <a:rPr lang="en-US" sz="1100" dirty="0">
                  <a:latin typeface="Locator Light" panose="02000500040000020004" pitchFamily="50" charset="0"/>
                </a:rPr>
                <a:t>To assess the efficacy of a shampoo containing Selenium disulfide (SeS</a:t>
              </a:r>
              <a:r>
                <a:rPr lang="en-US" sz="1100" baseline="-25000" dirty="0">
                  <a:latin typeface="Locator Light" panose="02000500040000020004" pitchFamily="50" charset="0"/>
                </a:rPr>
                <a:t>2</a:t>
              </a:r>
              <a:r>
                <a:rPr lang="en-US" sz="1100" dirty="0">
                  <a:latin typeface="Locator Light" panose="02000500040000020004" pitchFamily="50" charset="0"/>
                </a:rPr>
                <a:t>) 1% in reducing dandruff and erythema scores, and rebalancing scalp microbiome in subjects with diverse hair types.</a:t>
              </a:r>
              <a:endParaRPr sz="1100" dirty="0">
                <a:latin typeface="Locator Light" panose="02000500040000020004" pitchFamily="50" charset="0"/>
              </a:endParaRPr>
            </a:p>
          </p:txBody>
        </p:sp>
      </p:grpSp>
      <p:grpSp>
        <p:nvGrpSpPr>
          <p:cNvPr id="13" name="Groupe 12">
            <a:extLst>
              <a:ext uri="{FF2B5EF4-FFF2-40B4-BE49-F238E27FC236}">
                <a16:creationId xmlns:a16="http://schemas.microsoft.com/office/drawing/2014/main" id="{AFD47EB3-E8A4-E4B8-A6EB-2A39BCB195C6}"/>
              </a:ext>
            </a:extLst>
          </p:cNvPr>
          <p:cNvGrpSpPr/>
          <p:nvPr/>
        </p:nvGrpSpPr>
        <p:grpSpPr>
          <a:xfrm>
            <a:off x="7958992" y="1521357"/>
            <a:ext cx="6705675" cy="2334655"/>
            <a:chOff x="427712" y="4737231"/>
            <a:chExt cx="7689175" cy="2334655"/>
          </a:xfrm>
        </p:grpSpPr>
        <p:grpSp>
          <p:nvGrpSpPr>
            <p:cNvPr id="5" name="Groupe 4">
              <a:extLst>
                <a:ext uri="{FF2B5EF4-FFF2-40B4-BE49-F238E27FC236}">
                  <a16:creationId xmlns:a16="http://schemas.microsoft.com/office/drawing/2014/main" id="{142AAC2B-42A8-0C3E-21DA-4BFA23E32F4F}"/>
                </a:ext>
              </a:extLst>
            </p:cNvPr>
            <p:cNvGrpSpPr/>
            <p:nvPr/>
          </p:nvGrpSpPr>
          <p:grpSpPr>
            <a:xfrm>
              <a:off x="427712" y="4737231"/>
              <a:ext cx="7689175" cy="422709"/>
              <a:chOff x="412791" y="4008245"/>
              <a:chExt cx="7689175" cy="422709"/>
            </a:xfrm>
          </p:grpSpPr>
          <p:sp>
            <p:nvSpPr>
              <p:cNvPr id="1266" name="object 658">
                <a:extLst>
                  <a:ext uri="{FF2B5EF4-FFF2-40B4-BE49-F238E27FC236}">
                    <a16:creationId xmlns:a16="http://schemas.microsoft.com/office/drawing/2014/main" id="{4A7FAC32-BB04-66C0-D085-6B8319270562}"/>
                  </a:ext>
                </a:extLst>
              </p:cNvPr>
              <p:cNvSpPr/>
              <p:nvPr/>
            </p:nvSpPr>
            <p:spPr>
              <a:xfrm>
                <a:off x="455408" y="4038655"/>
                <a:ext cx="7646558" cy="360000"/>
              </a:xfrm>
              <a:custGeom>
                <a:avLst/>
                <a:gdLst/>
                <a:ahLst/>
                <a:cxnLst/>
                <a:rect l="l" t="t" r="r" b="b"/>
                <a:pathLst>
                  <a:path w="5540579" h="422709">
                    <a:moveTo>
                      <a:pt x="0" y="422709"/>
                    </a:moveTo>
                    <a:lnTo>
                      <a:pt x="5540579" y="422709"/>
                    </a:lnTo>
                    <a:lnTo>
                      <a:pt x="5540579" y="0"/>
                    </a:lnTo>
                    <a:lnTo>
                      <a:pt x="0" y="0"/>
                    </a:lnTo>
                    <a:lnTo>
                      <a:pt x="0" y="422709"/>
                    </a:lnTo>
                    <a:close/>
                  </a:path>
                </a:pathLst>
              </a:custGeom>
              <a:solidFill>
                <a:srgbClr val="00B050"/>
              </a:solidFill>
            </p:spPr>
            <p:txBody>
              <a:bodyPr wrap="square" lIns="0" tIns="0" rIns="0" bIns="0" rtlCol="0">
                <a:noAutofit/>
              </a:bodyPr>
              <a:lstStyle/>
              <a:p>
                <a:endParaRPr dirty="0"/>
              </a:p>
            </p:txBody>
          </p:sp>
          <p:sp>
            <p:nvSpPr>
              <p:cNvPr id="1269" name="object 32">
                <a:extLst>
                  <a:ext uri="{FF2B5EF4-FFF2-40B4-BE49-F238E27FC236}">
                    <a16:creationId xmlns:a16="http://schemas.microsoft.com/office/drawing/2014/main" id="{30770619-8DD7-48E9-FFF6-E96312E687AC}"/>
                  </a:ext>
                </a:extLst>
              </p:cNvPr>
              <p:cNvSpPr txBox="1"/>
              <p:nvPr/>
            </p:nvSpPr>
            <p:spPr>
              <a:xfrm>
                <a:off x="412791" y="4008245"/>
                <a:ext cx="4550682" cy="422709"/>
              </a:xfrm>
              <a:prstGeom prst="rect">
                <a:avLst/>
              </a:prstGeom>
            </p:spPr>
            <p:txBody>
              <a:bodyPr wrap="square" lIns="0" tIns="59690" rIns="0" bIns="0" rtlCol="0">
                <a:noAutofit/>
              </a:bodyPr>
              <a:lstStyle/>
              <a:p>
                <a:pPr marL="170424">
                  <a:lnSpc>
                    <a:spcPct val="101725"/>
                  </a:lnSpc>
                </a:pPr>
                <a:endParaRPr lang="fr-FR" sz="200" spc="66" dirty="0">
                  <a:solidFill>
                    <a:srgbClr val="FEFFFE"/>
                  </a:solidFill>
                  <a:latin typeface="Locator Bold" panose="02000800040000020004" pitchFamily="50" charset="0"/>
                  <a:cs typeface="Calibri"/>
                </a:endParaRPr>
              </a:p>
              <a:p>
                <a:pPr marL="170424">
                  <a:lnSpc>
                    <a:spcPct val="101725"/>
                  </a:lnSpc>
                </a:pPr>
                <a:r>
                  <a:rPr lang="fr-FR" spc="66" dirty="0">
                    <a:solidFill>
                      <a:srgbClr val="FEFFFE"/>
                    </a:solidFill>
                    <a:latin typeface="Locator Bold" panose="02000800040000020004" pitchFamily="50" charset="0"/>
                    <a:cs typeface="Calibri"/>
                  </a:rPr>
                  <a:t>MATERIAL AND METHODS</a:t>
                </a:r>
                <a:endParaRPr dirty="0">
                  <a:latin typeface="Locator Bold" panose="02000800040000020004" pitchFamily="50" charset="0"/>
                  <a:cs typeface="Calibri"/>
                </a:endParaRPr>
              </a:p>
            </p:txBody>
          </p:sp>
        </p:grpSp>
        <p:sp>
          <p:nvSpPr>
            <p:cNvPr id="8" name="object 645">
              <a:extLst>
                <a:ext uri="{FF2B5EF4-FFF2-40B4-BE49-F238E27FC236}">
                  <a16:creationId xmlns:a16="http://schemas.microsoft.com/office/drawing/2014/main" id="{F253B0B8-2C3A-5FFD-5AE9-BD4E5B324F15}"/>
                </a:ext>
              </a:extLst>
            </p:cNvPr>
            <p:cNvSpPr txBox="1"/>
            <p:nvPr/>
          </p:nvSpPr>
          <p:spPr>
            <a:xfrm>
              <a:off x="498348" y="5183427"/>
              <a:ext cx="7513715" cy="1888459"/>
            </a:xfrm>
            <a:prstGeom prst="rect">
              <a:avLst/>
            </a:prstGeom>
          </p:spPr>
          <p:txBody>
            <a:bodyPr wrap="square" lIns="0" tIns="8985" rIns="0" bIns="0" rtlCol="0">
              <a:noAutofit/>
            </a:bodyPr>
            <a:lstStyle/>
            <a:p>
              <a:pPr marL="144000" indent="-285750" algn="just">
                <a:buFont typeface="Arial" panose="020B0604020202020204" pitchFamily="34" charset="0"/>
                <a:buChar char="•"/>
              </a:pPr>
              <a:r>
                <a:rPr lang="en-US" sz="1100" dirty="0">
                  <a:latin typeface="Locator Light" panose="02000500040000020004" pitchFamily="50" charset="0"/>
                </a:rPr>
                <a:t>A 6-week study was conducted in 93 adult subjects with all hair types represented (I-III: 41%, IV-V: 29%, VI-VIII: 30%)  according to the </a:t>
              </a:r>
              <a:r>
                <a:rPr lang="en-US" sz="1100" i="1" dirty="0">
                  <a:latin typeface="Locator Light" panose="02000500040000020004" pitchFamily="50" charset="0"/>
                </a:rPr>
                <a:t>de la </a:t>
              </a:r>
              <a:r>
                <a:rPr lang="en-US" sz="1100" i="1" dirty="0" err="1">
                  <a:latin typeface="Locator Light" panose="02000500040000020004" pitchFamily="50" charset="0"/>
                </a:rPr>
                <a:t>Mettrie</a:t>
              </a:r>
              <a:r>
                <a:rPr lang="en-US" sz="1100" i="1" dirty="0">
                  <a:latin typeface="Locator Light" panose="02000500040000020004" pitchFamily="50" charset="0"/>
                </a:rPr>
                <a:t> </a:t>
              </a:r>
              <a:r>
                <a:rPr lang="en-US" sz="1100" dirty="0">
                  <a:latin typeface="Locator Light" panose="02000500040000020004" pitchFamily="50" charset="0"/>
                </a:rPr>
                <a:t>scale, to measure the clinical benefit of SeS</a:t>
              </a:r>
              <a:r>
                <a:rPr lang="en-US" sz="1100" baseline="-25000" dirty="0">
                  <a:latin typeface="Locator Light" panose="02000500040000020004" pitchFamily="50" charset="0"/>
                </a:rPr>
                <a:t>2</a:t>
              </a:r>
              <a:r>
                <a:rPr lang="en-US" sz="1100" dirty="0">
                  <a:latin typeface="Locator Light" panose="02000500040000020004" pitchFamily="50" charset="0"/>
                </a:rPr>
                <a:t> shampoo 1% in moderate-to-severe dandruff and its effect on the scalp microbiome. SeS</a:t>
              </a:r>
              <a:r>
                <a:rPr lang="en-US" sz="1100" baseline="-25000" dirty="0">
                  <a:latin typeface="Locator Light" panose="02000500040000020004" pitchFamily="50" charset="0"/>
                </a:rPr>
                <a:t>2</a:t>
              </a:r>
              <a:r>
                <a:rPr lang="en-US" sz="1100" dirty="0">
                  <a:latin typeface="Locator Light" panose="02000500040000020004" pitchFamily="50" charset="0"/>
                </a:rPr>
                <a:t> 1% shampoo was applied twice every week.</a:t>
              </a:r>
            </a:p>
            <a:p>
              <a:pPr marL="144000" indent="-285750" algn="just">
                <a:buFont typeface="Arial" panose="020B0604020202020204" pitchFamily="34" charset="0"/>
                <a:buChar char="•"/>
              </a:pPr>
              <a:r>
                <a:rPr lang="en-US" sz="1100" dirty="0">
                  <a:latin typeface="Locator Light" panose="02000500040000020004" pitchFamily="50" charset="0"/>
                </a:rPr>
                <a:t>Dandruff and erythema were clinically scored. Maximum itching assessment was recorded.</a:t>
              </a:r>
            </a:p>
            <a:p>
              <a:pPr marL="144000" indent="-285750" algn="just">
                <a:buFont typeface="Arial" panose="020B0604020202020204" pitchFamily="34" charset="0"/>
                <a:buChar char="•"/>
              </a:pPr>
              <a:r>
                <a:rPr lang="en-US" sz="1100" dirty="0">
                  <a:latin typeface="Locator Light" panose="02000500040000020004" pitchFamily="50" charset="0"/>
                </a:rPr>
                <a:t>Microbiome sampling was performed by swabbing a 2x2 cm</a:t>
              </a:r>
              <a:r>
                <a:rPr lang="en-US" sz="1100" baseline="30000" dirty="0">
                  <a:latin typeface="Locator Light" panose="02000500040000020004" pitchFamily="50" charset="0"/>
                </a:rPr>
                <a:t>2</a:t>
              </a:r>
              <a:r>
                <a:rPr lang="en-US" sz="1100" dirty="0">
                  <a:latin typeface="Locator Light" panose="02000500040000020004" pitchFamily="50" charset="0"/>
                </a:rPr>
                <a:t> area at a lesional site of the scalp at Day 0 before the first treatment and Day 28 after 4 weeks of treatment.</a:t>
              </a:r>
            </a:p>
            <a:p>
              <a:pPr marL="144000" indent="-285750" algn="just">
                <a:buFont typeface="Arial" panose="020B0604020202020204" pitchFamily="34" charset="0"/>
                <a:buChar char="•"/>
              </a:pPr>
              <a:r>
                <a:rPr lang="en-US" sz="1100" dirty="0">
                  <a:latin typeface="Locator Light" panose="02000500040000020004" pitchFamily="50" charset="0"/>
                </a:rPr>
                <a:t>For microbiome analysis, bacterial and fungal profiles were obtained using 16S and ITS amplicon sequencing, and </a:t>
              </a:r>
              <a:r>
                <a:rPr lang="en-US" sz="1100" i="1" dirty="0">
                  <a:latin typeface="Locator Light" panose="02000500040000020004" pitchFamily="50" charset="0"/>
                </a:rPr>
                <a:t>Cutibacterium sp., Staphylococcus sp. </a:t>
              </a:r>
              <a:r>
                <a:rPr lang="en-US" sz="1100" dirty="0">
                  <a:latin typeface="Locator Light" panose="02000500040000020004" pitchFamily="50" charset="0"/>
                </a:rPr>
                <a:t>and </a:t>
              </a:r>
              <a:r>
                <a:rPr lang="en-US" sz="1100" i="1" dirty="0">
                  <a:latin typeface="Locator Light" panose="02000500040000020004" pitchFamily="50" charset="0"/>
                </a:rPr>
                <a:t>Malassezia sp.</a:t>
              </a:r>
              <a:r>
                <a:rPr lang="en-US" sz="1100" dirty="0">
                  <a:latin typeface="Locator Light" panose="02000500040000020004" pitchFamily="50" charset="0"/>
                </a:rPr>
                <a:t> were quantified using qPCR .</a:t>
              </a:r>
              <a:endParaRPr lang="fr-FR" sz="1100" dirty="0">
                <a:latin typeface="Locator Light" panose="02000500040000020004" pitchFamily="50" charset="0"/>
              </a:endParaRPr>
            </a:p>
          </p:txBody>
        </p:sp>
      </p:grpSp>
      <p:grpSp>
        <p:nvGrpSpPr>
          <p:cNvPr id="12" name="Groupe 11">
            <a:extLst>
              <a:ext uri="{FF2B5EF4-FFF2-40B4-BE49-F238E27FC236}">
                <a16:creationId xmlns:a16="http://schemas.microsoft.com/office/drawing/2014/main" id="{82248F30-1538-CB02-E891-28632532587E}"/>
              </a:ext>
            </a:extLst>
          </p:cNvPr>
          <p:cNvGrpSpPr/>
          <p:nvPr/>
        </p:nvGrpSpPr>
        <p:grpSpPr>
          <a:xfrm>
            <a:off x="445402" y="4108450"/>
            <a:ext cx="6689438" cy="360000"/>
            <a:chOff x="8043705" y="1442247"/>
            <a:chExt cx="6569378" cy="551023"/>
          </a:xfrm>
        </p:grpSpPr>
        <p:sp>
          <p:nvSpPr>
            <p:cNvPr id="9" name="object 658">
              <a:extLst>
                <a:ext uri="{FF2B5EF4-FFF2-40B4-BE49-F238E27FC236}">
                  <a16:creationId xmlns:a16="http://schemas.microsoft.com/office/drawing/2014/main" id="{7FE1ED59-0FFD-9CD1-A939-76F04DC699F7}"/>
                </a:ext>
              </a:extLst>
            </p:cNvPr>
            <p:cNvSpPr/>
            <p:nvPr/>
          </p:nvSpPr>
          <p:spPr>
            <a:xfrm>
              <a:off x="8043705" y="1442247"/>
              <a:ext cx="6569378" cy="527194"/>
            </a:xfrm>
            <a:custGeom>
              <a:avLst/>
              <a:gdLst/>
              <a:ahLst/>
              <a:cxnLst/>
              <a:rect l="l" t="t" r="r" b="b"/>
              <a:pathLst>
                <a:path w="5540579" h="422709">
                  <a:moveTo>
                    <a:pt x="0" y="422709"/>
                  </a:moveTo>
                  <a:lnTo>
                    <a:pt x="5540579" y="422709"/>
                  </a:lnTo>
                  <a:lnTo>
                    <a:pt x="5540579" y="0"/>
                  </a:lnTo>
                  <a:lnTo>
                    <a:pt x="0" y="0"/>
                  </a:lnTo>
                  <a:lnTo>
                    <a:pt x="0" y="422709"/>
                  </a:lnTo>
                  <a:close/>
                </a:path>
              </a:pathLst>
            </a:custGeom>
            <a:solidFill>
              <a:srgbClr val="00B050"/>
            </a:solidFill>
          </p:spPr>
          <p:txBody>
            <a:bodyPr wrap="square" lIns="0" tIns="0" rIns="0" bIns="0" rtlCol="0">
              <a:noAutofit/>
            </a:bodyPr>
            <a:lstStyle/>
            <a:p>
              <a:endParaRPr/>
            </a:p>
          </p:txBody>
        </p:sp>
        <p:sp>
          <p:nvSpPr>
            <p:cNvPr id="10" name="object 32">
              <a:extLst>
                <a:ext uri="{FF2B5EF4-FFF2-40B4-BE49-F238E27FC236}">
                  <a16:creationId xmlns:a16="http://schemas.microsoft.com/office/drawing/2014/main" id="{A266BC49-27C1-C9AC-B25F-0435CF4FA21C}"/>
                </a:ext>
              </a:extLst>
            </p:cNvPr>
            <p:cNvSpPr txBox="1"/>
            <p:nvPr/>
          </p:nvSpPr>
          <p:spPr>
            <a:xfrm>
              <a:off x="8069963" y="1454573"/>
              <a:ext cx="2545435" cy="538697"/>
            </a:xfrm>
            <a:prstGeom prst="rect">
              <a:avLst/>
            </a:prstGeom>
          </p:spPr>
          <p:txBody>
            <a:bodyPr wrap="square" lIns="0" tIns="59690" rIns="0" bIns="0" rtlCol="0">
              <a:noAutofit/>
            </a:bodyPr>
            <a:lstStyle/>
            <a:p>
              <a:pPr marL="170424">
                <a:lnSpc>
                  <a:spcPct val="101725"/>
                </a:lnSpc>
              </a:pPr>
              <a:r>
                <a:rPr spc="66" dirty="0">
                  <a:solidFill>
                    <a:srgbClr val="FEFFFE"/>
                  </a:solidFill>
                  <a:latin typeface="Locator Bold" panose="02000800040000020004" pitchFamily="50" charset="0"/>
                  <a:cs typeface="Calibri"/>
                </a:rPr>
                <a:t>RESULTS</a:t>
              </a:r>
              <a:endParaRPr dirty="0">
                <a:latin typeface="Locator Bold" panose="02000800040000020004" pitchFamily="50" charset="0"/>
                <a:cs typeface="Calibri"/>
              </a:endParaRPr>
            </a:p>
          </p:txBody>
        </p:sp>
      </p:grpSp>
      <p:sp>
        <p:nvSpPr>
          <p:cNvPr id="11" name="object 31">
            <a:extLst>
              <a:ext uri="{FF2B5EF4-FFF2-40B4-BE49-F238E27FC236}">
                <a16:creationId xmlns:a16="http://schemas.microsoft.com/office/drawing/2014/main" id="{A88B1230-AE8C-6847-B3AC-925E55F46AC3}"/>
              </a:ext>
            </a:extLst>
          </p:cNvPr>
          <p:cNvSpPr txBox="1"/>
          <p:nvPr/>
        </p:nvSpPr>
        <p:spPr>
          <a:xfrm>
            <a:off x="510637" y="4261902"/>
            <a:ext cx="6602597" cy="3556444"/>
          </a:xfrm>
          <a:prstGeom prst="rect">
            <a:avLst/>
          </a:prstGeom>
        </p:spPr>
        <p:txBody>
          <a:bodyPr wrap="square" lIns="0" tIns="5057" rIns="0" bIns="0" rtlCol="0" anchor="t">
            <a:noAutofit/>
          </a:bodyPr>
          <a:lstStyle/>
          <a:p>
            <a:pPr algn="just"/>
            <a:endParaRPr sz="1200" dirty="0"/>
          </a:p>
          <a:p>
            <a:pPr marL="285750" indent="-285750" algn="just">
              <a:buFont typeface="Arial" panose="020B0604020202020204" pitchFamily="34" charset="0"/>
              <a:buChar char="•"/>
            </a:pPr>
            <a:r>
              <a:rPr lang="en-US" sz="1100" spc="-60" dirty="0">
                <a:latin typeface="Locator Light" panose="02000500040000020004" pitchFamily="50" charset="0"/>
              </a:rPr>
              <a:t>Overall, of the 93 subjects, 69% were of European and 31% were of African origin. Dandruff scores, erythema and maximum itching decreased significantly for all hair types.</a:t>
            </a:r>
          </a:p>
          <a:p>
            <a:pPr marL="285750" indent="-285750" algn="just">
              <a:buFont typeface="Arial" panose="020B0604020202020204" pitchFamily="34" charset="0"/>
              <a:buChar char="•"/>
            </a:pPr>
            <a:r>
              <a:rPr lang="en-US" sz="1100" spc="-60" dirty="0">
                <a:latin typeface="Locator Light" panose="02000500040000020004" pitchFamily="50" charset="0"/>
              </a:rPr>
              <a:t>At baseline, the bacterial microbiome presented a typical scalp taxonomic profile dominated by </a:t>
            </a:r>
            <a:r>
              <a:rPr lang="en-US" sz="1100" i="1" spc="-60" dirty="0">
                <a:latin typeface="Locator Light" panose="02000500040000020004" pitchFamily="50" charset="0"/>
              </a:rPr>
              <a:t>Cutibacterium sp</a:t>
            </a:r>
            <a:r>
              <a:rPr lang="en-US" sz="1100" spc="-60" dirty="0">
                <a:latin typeface="Locator Light" panose="02000500040000020004" pitchFamily="50" charset="0"/>
              </a:rPr>
              <a:t>. and </a:t>
            </a:r>
            <a:r>
              <a:rPr lang="en-US" sz="1100" i="1" spc="-60" dirty="0">
                <a:latin typeface="Locator Light" panose="02000500040000020004" pitchFamily="50" charset="0"/>
              </a:rPr>
              <a:t>Staphylococcus sp</a:t>
            </a:r>
            <a:r>
              <a:rPr lang="en-US" sz="1100" spc="-60" dirty="0">
                <a:latin typeface="Locator Light" panose="02000500040000020004" pitchFamily="50" charset="0"/>
              </a:rPr>
              <a:t>., with a high proportion of </a:t>
            </a:r>
            <a:r>
              <a:rPr lang="en-US" sz="1100" i="1" spc="-60" dirty="0">
                <a:latin typeface="Locator Light" panose="02000500040000020004" pitchFamily="50" charset="0"/>
              </a:rPr>
              <a:t>Staphylococcus sp.</a:t>
            </a:r>
            <a:r>
              <a:rPr lang="en-US" sz="1100" spc="-60" dirty="0">
                <a:latin typeface="Locator Light" panose="02000500040000020004" pitchFamily="50" charset="0"/>
              </a:rPr>
              <a:t> (&gt; 30%) as compared to reported data on healthy scalp.</a:t>
            </a:r>
          </a:p>
          <a:p>
            <a:pPr marL="285750" indent="-285750" algn="just">
              <a:buFont typeface="Arial" panose="020B0604020202020204" pitchFamily="34" charset="0"/>
              <a:buChar char="•"/>
            </a:pPr>
            <a:r>
              <a:rPr lang="en-US" sz="1100" spc="-60" dirty="0">
                <a:latin typeface="Locator Light" panose="02000500040000020004" pitchFamily="50" charset="0"/>
              </a:rPr>
              <a:t>Clinical and subject-assessed parameters had all significantly improved, regardless the hair type.</a:t>
            </a:r>
          </a:p>
          <a:p>
            <a:pPr marL="285750" indent="-285750" algn="just">
              <a:buFont typeface="Arial" panose="020B0604020202020204" pitchFamily="34" charset="0"/>
              <a:buChar char="•"/>
            </a:pPr>
            <a:r>
              <a:rPr lang="en-US" sz="1100" spc="-60" dirty="0">
                <a:latin typeface="Locator Light"/>
              </a:rPr>
              <a:t>SeS</a:t>
            </a:r>
            <a:r>
              <a:rPr lang="en-US" sz="1100" spc="-60" baseline="-25000" dirty="0">
                <a:latin typeface="Locator Light"/>
              </a:rPr>
              <a:t>2</a:t>
            </a:r>
            <a:r>
              <a:rPr lang="en-US" sz="1100" spc="-60" dirty="0">
                <a:latin typeface="Locator Light"/>
              </a:rPr>
              <a:t> shampoo significantly decreased the bacterial diversity and improved the bacterial profile with a decrease in </a:t>
            </a:r>
            <a:r>
              <a:rPr lang="en-US" sz="1100" i="1" spc="-60" dirty="0">
                <a:latin typeface="Locator Light"/>
              </a:rPr>
              <a:t>Staphylococcus sp</a:t>
            </a:r>
            <a:r>
              <a:rPr lang="en-US" sz="1100" spc="-60" dirty="0">
                <a:latin typeface="Locator Light"/>
              </a:rPr>
              <a:t>. as confirmed by qPCR quantification (p&lt;1.0 10^-5), with no impact on </a:t>
            </a:r>
            <a:r>
              <a:rPr lang="en-US" sz="1100" i="1" spc="-60" dirty="0" err="1">
                <a:latin typeface="Locator Light"/>
              </a:rPr>
              <a:t>Cutibacterium</a:t>
            </a:r>
            <a:r>
              <a:rPr lang="en-US" sz="1100" i="1" spc="-60" dirty="0">
                <a:latin typeface="Locator Light"/>
              </a:rPr>
              <a:t> sp</a:t>
            </a:r>
            <a:r>
              <a:rPr lang="en-US" sz="1100" spc="-60" dirty="0">
                <a:latin typeface="Locator Light"/>
              </a:rPr>
              <a:t>.</a:t>
            </a:r>
          </a:p>
          <a:p>
            <a:pPr marL="285750" indent="-285750" algn="just">
              <a:buFont typeface="Arial" panose="020B0604020202020204" pitchFamily="34" charset="0"/>
              <a:buChar char="•"/>
            </a:pPr>
            <a:r>
              <a:rPr lang="en-US" sz="1100" spc="-60" dirty="0">
                <a:latin typeface="Locator Light" panose="02000500040000020004" pitchFamily="50" charset="0"/>
              </a:rPr>
              <a:t>The global bacterial community structure showed minor modifications (R=0.026, p=0.001 and R=0.033, p=0.004 for the weighted and unweighted </a:t>
            </a:r>
            <a:r>
              <a:rPr lang="en-US" sz="1100" spc="-60" dirty="0" err="1">
                <a:latin typeface="Locator Light" panose="02000500040000020004" pitchFamily="50" charset="0"/>
              </a:rPr>
              <a:t>Unifrac</a:t>
            </a:r>
            <a:r>
              <a:rPr lang="en-US" sz="1100" spc="-60" dirty="0">
                <a:latin typeface="Locator Light" panose="02000500040000020004" pitchFamily="50" charset="0"/>
              </a:rPr>
              <a:t> distances  respectively).</a:t>
            </a:r>
          </a:p>
          <a:p>
            <a:pPr marL="285750" indent="-285750" algn="just">
              <a:buFont typeface="Arial" panose="020B0604020202020204" pitchFamily="34" charset="0"/>
              <a:buChar char="•"/>
            </a:pPr>
            <a:r>
              <a:rPr lang="en-US" sz="1100" spc="-60" dirty="0">
                <a:latin typeface="Locator Light"/>
              </a:rPr>
              <a:t>SeS</a:t>
            </a:r>
            <a:r>
              <a:rPr lang="en-US" sz="1100" spc="-60" baseline="-25000" dirty="0">
                <a:latin typeface="Locator Light"/>
              </a:rPr>
              <a:t>2</a:t>
            </a:r>
            <a:r>
              <a:rPr lang="en-US" sz="1100" spc="-60" dirty="0">
                <a:latin typeface="Locator Light"/>
              </a:rPr>
              <a:t> shampoo induced a decrease in the </a:t>
            </a:r>
            <a:r>
              <a:rPr lang="en-US" sz="1100" i="1" spc="-60" dirty="0">
                <a:latin typeface="Locator Light"/>
              </a:rPr>
              <a:t>Malassezia sp.</a:t>
            </a:r>
            <a:r>
              <a:rPr lang="en-US" sz="1100" spc="-60" dirty="0">
                <a:latin typeface="Locator Light"/>
              </a:rPr>
              <a:t> relative abundance confirmed by qPCR quantification (p&lt;1.0 10^-5). The fungal diversity had significantly increased, as measured by the alpha diversity (p&lt;1.0 10^-5), with a highly-modified fungal community (R=0.34, p=0.001 and R=0.23, p=0.001 for weighted and un-weighted </a:t>
            </a:r>
            <a:r>
              <a:rPr lang="en-US" sz="1100" spc="-60" dirty="0" err="1">
                <a:latin typeface="Locator Light"/>
              </a:rPr>
              <a:t>Unifrac</a:t>
            </a:r>
            <a:r>
              <a:rPr lang="en-US" sz="1100" spc="-60" dirty="0">
                <a:latin typeface="Locator Light"/>
              </a:rPr>
              <a:t> distance, respectively. </a:t>
            </a:r>
          </a:p>
          <a:p>
            <a:pPr marL="285750" indent="-285750" algn="just">
              <a:buFont typeface="Arial" panose="020B0604020202020204" pitchFamily="34" charset="0"/>
              <a:buChar char="•"/>
            </a:pPr>
            <a:r>
              <a:rPr lang="en-US" sz="1100" spc="-60" dirty="0">
                <a:latin typeface="Locator Light" panose="02000500040000020004" pitchFamily="50" charset="0"/>
              </a:rPr>
              <a:t>Results were similar for all hair type subgroups.</a:t>
            </a:r>
          </a:p>
        </p:txBody>
      </p:sp>
      <p:grpSp>
        <p:nvGrpSpPr>
          <p:cNvPr id="20" name="Groupe 19">
            <a:extLst>
              <a:ext uri="{FF2B5EF4-FFF2-40B4-BE49-F238E27FC236}">
                <a16:creationId xmlns:a16="http://schemas.microsoft.com/office/drawing/2014/main" id="{1844DE2E-37A4-42F8-6E81-DFD39733326D}"/>
              </a:ext>
            </a:extLst>
          </p:cNvPr>
          <p:cNvGrpSpPr>
            <a:grpSpLocks noChangeAspect="1"/>
          </p:cNvGrpSpPr>
          <p:nvPr/>
        </p:nvGrpSpPr>
        <p:grpSpPr>
          <a:xfrm>
            <a:off x="8269452" y="3578905"/>
            <a:ext cx="5876968" cy="2168123"/>
            <a:chOff x="8239384" y="2871748"/>
            <a:chExt cx="6981232" cy="3409989"/>
          </a:xfrm>
        </p:grpSpPr>
        <p:sp>
          <p:nvSpPr>
            <p:cNvPr id="15" name="object 37">
              <a:extLst>
                <a:ext uri="{FF2B5EF4-FFF2-40B4-BE49-F238E27FC236}">
                  <a16:creationId xmlns:a16="http://schemas.microsoft.com/office/drawing/2014/main" id="{02E8C488-E381-6703-FA72-15B8A1D2CB43}"/>
                </a:ext>
              </a:extLst>
            </p:cNvPr>
            <p:cNvSpPr txBox="1"/>
            <p:nvPr/>
          </p:nvSpPr>
          <p:spPr>
            <a:xfrm>
              <a:off x="9431817" y="2871748"/>
              <a:ext cx="4599198" cy="338130"/>
            </a:xfrm>
            <a:prstGeom prst="rect">
              <a:avLst/>
            </a:prstGeom>
          </p:spPr>
          <p:txBody>
            <a:bodyPr wrap="square" lIns="0" tIns="5201" rIns="0" bIns="0" rtlCol="0">
              <a:noAutofit/>
            </a:bodyPr>
            <a:lstStyle/>
            <a:p>
              <a:pPr>
                <a:lnSpc>
                  <a:spcPts val="600"/>
                </a:lnSpc>
              </a:pPr>
              <a:endParaRPr sz="1400" dirty="0"/>
            </a:p>
            <a:p>
              <a:pPr marL="234480" marR="190546" indent="-3"/>
              <a:r>
                <a:rPr lang="en-US" sz="1200" dirty="0">
                  <a:solidFill>
                    <a:srgbClr val="00B050"/>
                  </a:solidFill>
                  <a:latin typeface="Locator Medium" panose="02000600020000020004" pitchFamily="50" charset="0"/>
                </a:rPr>
                <a:t>Figure 1: </a:t>
              </a:r>
              <a:r>
                <a:rPr lang="en-US" sz="1200" dirty="0">
                  <a:latin typeface="Locator Medium" panose="02000600020000020004" pitchFamily="50" charset="0"/>
                </a:rPr>
                <a:t>Bacterial diversity at Day 0 and Day 28 </a:t>
              </a:r>
              <a:endParaRPr sz="1200" dirty="0">
                <a:latin typeface="Locator Medium" panose="02000600020000020004" pitchFamily="50" charset="0"/>
              </a:endParaRPr>
            </a:p>
          </p:txBody>
        </p:sp>
        <p:pic>
          <p:nvPicPr>
            <p:cNvPr id="16" name="Image 15" descr="Une image contenant texte, capture d’écran, diagramme, conception&#10;&#10;Le contenu généré par l’IA peut être incorrect.">
              <a:extLst>
                <a:ext uri="{FF2B5EF4-FFF2-40B4-BE49-F238E27FC236}">
                  <a16:creationId xmlns:a16="http://schemas.microsoft.com/office/drawing/2014/main" id="{218D5405-19EA-3ED6-56C5-286090DE19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9385" y="3423086"/>
              <a:ext cx="3228564" cy="2548693"/>
            </a:xfrm>
            <a:prstGeom prst="rect">
              <a:avLst/>
            </a:prstGeom>
          </p:spPr>
        </p:pic>
        <p:pic>
          <p:nvPicPr>
            <p:cNvPr id="17" name="Image 16" descr="Une image contenant capture d’écran, ligne, texte, diagramme&#10;&#10;Le contenu généré par l’IA peut être incorrect.">
              <a:extLst>
                <a:ext uri="{FF2B5EF4-FFF2-40B4-BE49-F238E27FC236}">
                  <a16:creationId xmlns:a16="http://schemas.microsoft.com/office/drawing/2014/main" id="{4A54A40A-8B46-7A8A-EFE8-DEE9F789843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638705" y="3486986"/>
              <a:ext cx="2581911" cy="1706237"/>
            </a:xfrm>
            <a:prstGeom prst="rect">
              <a:avLst/>
            </a:prstGeom>
          </p:spPr>
        </p:pic>
        <p:sp>
          <p:nvSpPr>
            <p:cNvPr id="18" name="TextBox 1041">
              <a:extLst>
                <a:ext uri="{FF2B5EF4-FFF2-40B4-BE49-F238E27FC236}">
                  <a16:creationId xmlns:a16="http://schemas.microsoft.com/office/drawing/2014/main" id="{E6B11321-9B90-99E2-771A-4CE6C497415B}"/>
                </a:ext>
              </a:extLst>
            </p:cNvPr>
            <p:cNvSpPr txBox="1"/>
            <p:nvPr/>
          </p:nvSpPr>
          <p:spPr>
            <a:xfrm>
              <a:off x="8239384" y="5410418"/>
              <a:ext cx="3228564" cy="871319"/>
            </a:xfrm>
            <a:prstGeom prst="rect">
              <a:avLst/>
            </a:prstGeom>
            <a:solidFill>
              <a:srgbClr val="00B050"/>
            </a:solidFill>
            <a:ln>
              <a:noFill/>
            </a:ln>
          </p:spPr>
          <p:txBody>
            <a:bodyPr wrap="square" rtlCol="0">
              <a:spAutoFit/>
            </a:bodyPr>
            <a:lstStyle/>
            <a:p>
              <a:pPr algn="ctr"/>
              <a:r>
                <a:rPr lang="en-US" sz="1000" b="1" dirty="0">
                  <a:solidFill>
                    <a:schemeClr val="bg1"/>
                  </a:solidFill>
                  <a:latin typeface="Locator Light" panose="02000500040000020004" pitchFamily="50" charset="0"/>
                </a:rPr>
                <a:t>Relative abondance of the top 20 most abundant bacterial genera  16S rDNA analysis); mean per group</a:t>
              </a:r>
            </a:p>
          </p:txBody>
        </p:sp>
        <p:sp>
          <p:nvSpPr>
            <p:cNvPr id="19" name="TextBox 1041">
              <a:extLst>
                <a:ext uri="{FF2B5EF4-FFF2-40B4-BE49-F238E27FC236}">
                  <a16:creationId xmlns:a16="http://schemas.microsoft.com/office/drawing/2014/main" id="{7D15C8C4-D3DB-038E-4C54-4EC0ECB098CD}"/>
                </a:ext>
              </a:extLst>
            </p:cNvPr>
            <p:cNvSpPr txBox="1"/>
            <p:nvPr/>
          </p:nvSpPr>
          <p:spPr>
            <a:xfrm>
              <a:off x="12841415" y="5396146"/>
              <a:ext cx="2379201" cy="871319"/>
            </a:xfrm>
            <a:prstGeom prst="rect">
              <a:avLst/>
            </a:prstGeom>
            <a:solidFill>
              <a:srgbClr val="00B050"/>
            </a:solidFill>
            <a:ln>
              <a:noFill/>
            </a:ln>
          </p:spPr>
          <p:txBody>
            <a:bodyPr wrap="square" rtlCol="0">
              <a:spAutoFit/>
            </a:bodyPr>
            <a:lstStyle/>
            <a:p>
              <a:pPr algn="ctr"/>
              <a:r>
                <a:rPr lang="en-US" sz="1000" b="1" dirty="0">
                  <a:solidFill>
                    <a:schemeClr val="bg1"/>
                  </a:solidFill>
                  <a:latin typeface="Locator Light" panose="02000500040000020004" pitchFamily="50" charset="0"/>
                </a:rPr>
                <a:t>Alpha-diversity </a:t>
              </a:r>
            </a:p>
            <a:p>
              <a:pPr algn="ctr"/>
              <a:r>
                <a:rPr lang="en-US" sz="1000" b="1" dirty="0">
                  <a:solidFill>
                    <a:schemeClr val="bg1"/>
                  </a:solidFill>
                  <a:latin typeface="Locator Light" panose="02000500040000020004" pitchFamily="50" charset="0"/>
                </a:rPr>
                <a:t>(Shannon index, p=1.04 10^-5 </a:t>
              </a:r>
            </a:p>
            <a:p>
              <a:pPr algn="ctr"/>
              <a:r>
                <a:rPr lang="en-US" sz="1000" b="1" dirty="0">
                  <a:solidFill>
                    <a:schemeClr val="bg1"/>
                  </a:solidFill>
                  <a:latin typeface="Locator Light" panose="02000500040000020004" pitchFamily="50" charset="0"/>
                </a:rPr>
                <a:t>between Day 0 and Day 28)</a:t>
              </a:r>
            </a:p>
          </p:txBody>
        </p:sp>
      </p:grpSp>
      <p:pic>
        <p:nvPicPr>
          <p:cNvPr id="21" name="Image 20" descr="Une image contenant texte, capture d’écran, conception&#10;&#10;Le contenu généré par l’IA peut être incorrect.">
            <a:extLst>
              <a:ext uri="{FF2B5EF4-FFF2-40B4-BE49-F238E27FC236}">
                <a16:creationId xmlns:a16="http://schemas.microsoft.com/office/drawing/2014/main" id="{31FC0F08-4838-49F9-7B2E-1C86BFE7766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07037" y="6145252"/>
            <a:ext cx="2502636" cy="1672339"/>
          </a:xfrm>
          <a:prstGeom prst="rect">
            <a:avLst/>
          </a:prstGeom>
        </p:spPr>
      </p:pic>
      <p:sp>
        <p:nvSpPr>
          <p:cNvPr id="22" name="object 37">
            <a:extLst>
              <a:ext uri="{FF2B5EF4-FFF2-40B4-BE49-F238E27FC236}">
                <a16:creationId xmlns:a16="http://schemas.microsoft.com/office/drawing/2014/main" id="{5E88E82F-6C2B-C0E2-69F6-64A50CACCC1C}"/>
              </a:ext>
            </a:extLst>
          </p:cNvPr>
          <p:cNvSpPr txBox="1"/>
          <p:nvPr/>
        </p:nvSpPr>
        <p:spPr>
          <a:xfrm>
            <a:off x="9421685" y="5781190"/>
            <a:ext cx="5726314" cy="313129"/>
          </a:xfrm>
          <a:prstGeom prst="rect">
            <a:avLst/>
          </a:prstGeom>
        </p:spPr>
        <p:txBody>
          <a:bodyPr wrap="square" lIns="0" tIns="5201" rIns="0" bIns="0" rtlCol="0">
            <a:noAutofit/>
          </a:bodyPr>
          <a:lstStyle/>
          <a:p>
            <a:pPr>
              <a:lnSpc>
                <a:spcPts val="600"/>
              </a:lnSpc>
            </a:pPr>
            <a:endParaRPr sz="1200" dirty="0"/>
          </a:p>
          <a:p>
            <a:pPr marL="234480" marR="190546" indent="-3"/>
            <a:r>
              <a:rPr lang="en-US" sz="1200" dirty="0">
                <a:solidFill>
                  <a:srgbClr val="00B050"/>
                </a:solidFill>
                <a:latin typeface="Locator Medium" panose="02000600020000020004" pitchFamily="50" charset="0"/>
              </a:rPr>
              <a:t>Figure 2: </a:t>
            </a:r>
            <a:r>
              <a:rPr lang="en-US" sz="1200" dirty="0">
                <a:latin typeface="Locator Medium" panose="02000600020000020004" pitchFamily="50" charset="0"/>
              </a:rPr>
              <a:t>Fungal diversity at Day 0 and Day 28</a:t>
            </a:r>
            <a:endParaRPr sz="1200" dirty="0">
              <a:latin typeface="Locator Medium" panose="02000600020000020004" pitchFamily="50" charset="0"/>
            </a:endParaRPr>
          </a:p>
        </p:txBody>
      </p:sp>
      <p:sp>
        <p:nvSpPr>
          <p:cNvPr id="24" name="TextBox 1041">
            <a:extLst>
              <a:ext uri="{FF2B5EF4-FFF2-40B4-BE49-F238E27FC236}">
                <a16:creationId xmlns:a16="http://schemas.microsoft.com/office/drawing/2014/main" id="{221C6A97-ED68-6755-F5B2-27FDA5A5141F}"/>
              </a:ext>
            </a:extLst>
          </p:cNvPr>
          <p:cNvSpPr txBox="1"/>
          <p:nvPr/>
        </p:nvSpPr>
        <p:spPr>
          <a:xfrm>
            <a:off x="8230544" y="7440652"/>
            <a:ext cx="2756790" cy="553998"/>
          </a:xfrm>
          <a:prstGeom prst="rect">
            <a:avLst/>
          </a:prstGeom>
          <a:solidFill>
            <a:srgbClr val="00B050"/>
          </a:solidFill>
          <a:ln>
            <a:noFill/>
          </a:ln>
        </p:spPr>
        <p:txBody>
          <a:bodyPr wrap="square" rtlCol="0">
            <a:spAutoFit/>
          </a:bodyPr>
          <a:lstStyle/>
          <a:p>
            <a:pPr algn="ctr"/>
            <a:r>
              <a:rPr lang="en-US" sz="1000" b="1" dirty="0">
                <a:solidFill>
                  <a:schemeClr val="bg1"/>
                </a:solidFill>
                <a:latin typeface="Locator Light" panose="02000500040000020004" pitchFamily="50" charset="0"/>
              </a:rPr>
              <a:t>Relative abundance of the top 20 most abundant fungal genera (ITS rDNA analysis); mean per group</a:t>
            </a:r>
          </a:p>
        </p:txBody>
      </p:sp>
      <p:pic>
        <p:nvPicPr>
          <p:cNvPr id="25" name="Image 24" descr="Une image contenant capture d’écran, diagramme, ligne, Rectangle&#10;&#10;Le contenu généré par l’IA peut être incorrect.">
            <a:extLst>
              <a:ext uri="{FF2B5EF4-FFF2-40B4-BE49-F238E27FC236}">
                <a16:creationId xmlns:a16="http://schemas.microsoft.com/office/drawing/2014/main" id="{DC32C450-61E0-900E-7383-F26162CE1CD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72906" y="6145253"/>
            <a:ext cx="2173514" cy="1083600"/>
          </a:xfrm>
          <a:prstGeom prst="rect">
            <a:avLst/>
          </a:prstGeom>
        </p:spPr>
      </p:pic>
      <p:sp>
        <p:nvSpPr>
          <p:cNvPr id="27" name="TextBox 1041">
            <a:extLst>
              <a:ext uri="{FF2B5EF4-FFF2-40B4-BE49-F238E27FC236}">
                <a16:creationId xmlns:a16="http://schemas.microsoft.com/office/drawing/2014/main" id="{C4F8BD2F-B657-C52E-D85A-B1542AE3B5AE}"/>
              </a:ext>
            </a:extLst>
          </p:cNvPr>
          <p:cNvSpPr txBox="1"/>
          <p:nvPr/>
        </p:nvSpPr>
        <p:spPr>
          <a:xfrm>
            <a:off x="12147515" y="7430134"/>
            <a:ext cx="2002868" cy="553998"/>
          </a:xfrm>
          <a:prstGeom prst="rect">
            <a:avLst/>
          </a:prstGeom>
          <a:solidFill>
            <a:srgbClr val="00B050"/>
          </a:solidFill>
          <a:ln>
            <a:noFill/>
          </a:ln>
        </p:spPr>
        <p:txBody>
          <a:bodyPr wrap="square" rtlCol="0">
            <a:spAutoFit/>
          </a:bodyPr>
          <a:lstStyle/>
          <a:p>
            <a:pPr algn="ctr"/>
            <a:r>
              <a:rPr lang="en-US" sz="1000" b="1" dirty="0">
                <a:solidFill>
                  <a:schemeClr val="bg1"/>
                </a:solidFill>
                <a:latin typeface="Locator Light" panose="02000500040000020004" pitchFamily="50" charset="0"/>
              </a:rPr>
              <a:t>Alpha-diversity </a:t>
            </a:r>
          </a:p>
          <a:p>
            <a:pPr algn="ctr"/>
            <a:r>
              <a:rPr lang="en-US" sz="1000" b="1" dirty="0">
                <a:solidFill>
                  <a:schemeClr val="bg1"/>
                </a:solidFill>
                <a:latin typeface="Locator Light" panose="02000500040000020004" pitchFamily="50" charset="0"/>
              </a:rPr>
              <a:t>(Shannon index, p=1.04 10^-5 </a:t>
            </a:r>
          </a:p>
          <a:p>
            <a:pPr algn="ctr"/>
            <a:r>
              <a:rPr lang="en-US" sz="1000" b="1" dirty="0">
                <a:solidFill>
                  <a:schemeClr val="bg1"/>
                </a:solidFill>
                <a:latin typeface="Locator Light" panose="02000500040000020004" pitchFamily="50" charset="0"/>
              </a:rPr>
              <a:t>between Day 0 and Day 28)</a:t>
            </a:r>
          </a:p>
        </p:txBody>
      </p:sp>
      <p:sp>
        <p:nvSpPr>
          <p:cNvPr id="2" name="Rectangle 1">
            <a:extLst>
              <a:ext uri="{FF2B5EF4-FFF2-40B4-BE49-F238E27FC236}">
                <a16:creationId xmlns:a16="http://schemas.microsoft.com/office/drawing/2014/main" id="{42F84EF2-241B-7889-9C3F-803B76ABBC1B}"/>
              </a:ext>
            </a:extLst>
          </p:cNvPr>
          <p:cNvSpPr/>
          <p:nvPr/>
        </p:nvSpPr>
        <p:spPr>
          <a:xfrm>
            <a:off x="10051664" y="3992321"/>
            <a:ext cx="45719" cy="4571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CCAD9020-4420-4CDB-4098-ADF6E200BC97}"/>
              </a:ext>
            </a:extLst>
          </p:cNvPr>
          <p:cNvSpPr/>
          <p:nvPr/>
        </p:nvSpPr>
        <p:spPr>
          <a:xfrm flipH="1" flipV="1">
            <a:off x="14009504" y="4004752"/>
            <a:ext cx="96350" cy="1524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AF9E2FD-734B-BCF7-4C5D-CF4F11683364}"/>
              </a:ext>
            </a:extLst>
          </p:cNvPr>
          <p:cNvSpPr/>
          <p:nvPr/>
        </p:nvSpPr>
        <p:spPr>
          <a:xfrm flipH="1" flipV="1">
            <a:off x="14009504" y="6167784"/>
            <a:ext cx="96350" cy="1524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0549AA4E-DB0E-F91C-9C8E-3E4DF519B7EB}"/>
              </a:ext>
            </a:extLst>
          </p:cNvPr>
          <p:cNvSpPr/>
          <p:nvPr/>
        </p:nvSpPr>
        <p:spPr>
          <a:xfrm>
            <a:off x="10034456" y="6187087"/>
            <a:ext cx="45719" cy="7206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7" name="Connecteur droit 36">
            <a:extLst>
              <a:ext uri="{FF2B5EF4-FFF2-40B4-BE49-F238E27FC236}">
                <a16:creationId xmlns:a16="http://schemas.microsoft.com/office/drawing/2014/main" id="{C6AC6D11-5990-E706-BEB1-1669E4440DD5}"/>
              </a:ext>
            </a:extLst>
          </p:cNvPr>
          <p:cNvCxnSpPr/>
          <p:nvPr/>
        </p:nvCxnSpPr>
        <p:spPr>
          <a:xfrm>
            <a:off x="13860084" y="6257122"/>
            <a:ext cx="271038"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8" name="Connecteur droit 37">
            <a:extLst>
              <a:ext uri="{FF2B5EF4-FFF2-40B4-BE49-F238E27FC236}">
                <a16:creationId xmlns:a16="http://schemas.microsoft.com/office/drawing/2014/main" id="{B5CE3807-F909-37B1-BF17-4356796C947C}"/>
              </a:ext>
            </a:extLst>
          </p:cNvPr>
          <p:cNvCxnSpPr/>
          <p:nvPr/>
        </p:nvCxnSpPr>
        <p:spPr>
          <a:xfrm>
            <a:off x="13862330" y="4063234"/>
            <a:ext cx="271038" cy="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F45D80DA-B86A-2256-5C3E-D0B0B6902B07}"/>
              </a:ext>
            </a:extLst>
          </p:cNvPr>
          <p:cNvSpPr/>
          <p:nvPr/>
        </p:nvSpPr>
        <p:spPr>
          <a:xfrm>
            <a:off x="7121822" y="8223250"/>
            <a:ext cx="882055" cy="109633"/>
          </a:xfrm>
          <a:prstGeom prst="rect">
            <a:avLst/>
          </a:prstGeom>
          <a:solidFill>
            <a:srgbClr val="D8EF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7AB161667B704DB56539BB7FBEC677" ma:contentTypeVersion="227" ma:contentTypeDescription="Crée un document." ma:contentTypeScope="" ma:versionID="6ab4b7583add761fac26af9ed88ef972">
  <xsd:schema xmlns:xsd="http://www.w3.org/2001/XMLSchema" xmlns:xs="http://www.w3.org/2001/XMLSchema" xmlns:p="http://schemas.microsoft.com/office/2006/metadata/properties" xmlns:ns1="http://schemas.microsoft.com/sharepoint/v3" xmlns:ns2="b5c2be56-b9c7-4f0a-b65b-fad3979889a5" xmlns:ns3="e342b0e6-5f5e-4b4e-ad2c-f0240e1f6e8c" targetNamespace="http://schemas.microsoft.com/office/2006/metadata/properties" ma:root="true" ma:fieldsID="80c940d49a0d38c52309cae203fbf922" ns1:_="" ns2:_="" ns3:_="">
    <xsd:import namespace="http://schemas.microsoft.com/sharepoint/v3"/>
    <xsd:import namespace="b5c2be56-b9c7-4f0a-b65b-fad3979889a5"/>
    <xsd:import namespace="e342b0e6-5f5e-4b4e-ad2c-f0240e1f6e8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1:_ip_UnifiedCompliancePolicyProperties" minOccurs="0"/>
                <xsd:element ref="ns1:_ip_UnifiedCompliancePolicyUIAction" minOccurs="0"/>
                <xsd:element ref="ns2:MediaServiceBillingMetadata" minOccurs="0"/>
                <xsd:element ref="ns2:ArchiverLinkFile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Propriétés de la stratégie de conformité unifiée" ma:hidden="true" ma:internalName="_ip_UnifiedCompliancePolicyProperties">
      <xsd:simpleType>
        <xsd:restriction base="dms:Note"/>
      </xsd:simpleType>
    </xsd:element>
    <xsd:element name="_ip_UnifiedCompliancePolicyUIAction" ma:index="27" nillable="true" ma:displayName="Action d’interface utilisateur de la stratégie de conformité unifiée"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5c2be56-b9c7-4f0a-b65b-fad3979889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95695907-6fe8-4d6a-bae9-9d62cd25b83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element name="ArchiverLinkFileType" ma:index="29" nillable="true" ma:displayName="ArchiverLinkFileType" ma:hidden="true" ma:internalName="ArchiverLinkFileTyp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342b0e6-5f5e-4b4e-ad2c-f0240e1f6e8c" elementFormDefault="qualified">
    <xsd:import namespace="http://schemas.microsoft.com/office/2006/documentManagement/types"/>
    <xsd:import namespace="http://schemas.microsoft.com/office/infopath/2007/PartnerControls"/>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e71d33dd-6a9c-4cc2-9e97-e2bd533ac5b6}" ma:internalName="TaxCatchAll" ma:showField="CatchAllData" ma:web="e342b0e6-5f5e-4b4e-ad2c-f0240e1f6e8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ArchiverLinkFileType xmlns="b5c2be56-b9c7-4f0a-b65b-fad3979889a5" xsi:nil="true"/>
    <_ip_UnifiedCompliancePolicyProperties xmlns="http://schemas.microsoft.com/sharepoint/v3" xsi:nil="true"/>
    <TaxCatchAll xmlns="e342b0e6-5f5e-4b4e-ad2c-f0240e1f6e8c" xsi:nil="true"/>
    <lcf76f155ced4ddcb4097134ff3c332f xmlns="b5c2be56-b9c7-4f0a-b65b-fad3979889a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43BA0F4-87CB-46DD-BDD5-E2936791A1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5c2be56-b9c7-4f0a-b65b-fad3979889a5"/>
    <ds:schemaRef ds:uri="e342b0e6-5f5e-4b4e-ad2c-f0240e1f6e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0EAE74-5F7A-467A-AD0B-CDD3779B346F}">
  <ds:schemaRefs>
    <ds:schemaRef ds:uri="http://schemas.microsoft.com/sharepoint/v3/contenttype/forms"/>
  </ds:schemaRefs>
</ds:datastoreItem>
</file>

<file path=customXml/itemProps3.xml><?xml version="1.0" encoding="utf-8"?>
<ds:datastoreItem xmlns:ds="http://schemas.openxmlformats.org/officeDocument/2006/customXml" ds:itemID="{C7A4DAEA-E97D-45DC-A284-5AA04EA27CB1}">
  <ds:schemaRefs>
    <ds:schemaRef ds:uri="http://purl.org/dc/terms/"/>
    <ds:schemaRef ds:uri="http://purl.org/dc/elements/1.1/"/>
    <ds:schemaRef ds:uri="http://www.w3.org/XML/1998/namespace"/>
    <ds:schemaRef ds:uri="b5c2be56-b9c7-4f0a-b65b-fad3979889a5"/>
    <ds:schemaRef ds:uri="http://schemas.microsoft.com/sharepoint/v3"/>
    <ds:schemaRef ds:uri="http://purl.org/dc/dcmitype/"/>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e342b0e6-5f5e-4b4e-ad2c-f0240e1f6e8c"/>
  </ds:schemaRefs>
</ds:datastoreItem>
</file>

<file path=docProps/app.xml><?xml version="1.0" encoding="utf-8"?>
<Properties xmlns="http://schemas.openxmlformats.org/officeDocument/2006/extended-properties" xmlns:vt="http://schemas.openxmlformats.org/officeDocument/2006/docPropsVTypes">
  <Template/>
  <TotalTime>0</TotalTime>
  <Words>821</Words>
  <Application>Microsoft Office PowerPoint</Application>
  <PresentationFormat>Custom</PresentationFormat>
  <Paragraphs>42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Karl Patrick Göritz</dc:creator>
  <cp:lastModifiedBy>EAMILAO Deuel</cp:lastModifiedBy>
  <cp:revision>7</cp:revision>
  <dcterms:modified xsi:type="dcterms:W3CDTF">2026-03-19T02:36:07Z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0x010100857AB161667B704DB56539BB7FBEC677</vt:lpwstr>
  </property>
  <property fmtid="{D5CDD505-2E9C-101B-9397-08002B2CF9AE}" pid="3" name="MSIP_Label_f43b7177-c66c-4b22-a350-7ee86f9a1e74_Enabled">
    <vt:lpwstr>true</vt:lpwstr>
  </property>
  <property fmtid="{D5CDD505-2E9C-101B-9397-08002B2CF9AE}" pid="4" name="MSIP_Label_f43b7177-c66c-4b22-a350-7ee86f9a1e74_SetDate">
    <vt:lpwstr>2026-01-09T13:04:05Z</vt:lpwstr>
  </property>
  <property fmtid="{D5CDD505-2E9C-101B-9397-08002B2CF9AE}" pid="5" name="MSIP_Label_f43b7177-c66c-4b22-a350-7ee86f9a1e74_Method">
    <vt:lpwstr>Standard</vt:lpwstr>
  </property>
  <property fmtid="{D5CDD505-2E9C-101B-9397-08002B2CF9AE}" pid="6" name="MSIP_Label_f43b7177-c66c-4b22-a350-7ee86f9a1e74_Name">
    <vt:lpwstr>C1_Internal use</vt:lpwstr>
  </property>
  <property fmtid="{D5CDD505-2E9C-101B-9397-08002B2CF9AE}" pid="7" name="MSIP_Label_f43b7177-c66c-4b22-a350-7ee86f9a1e74_SiteId">
    <vt:lpwstr>e4e1abd9-eac7-4a71-ab52-da5c998aa7ba</vt:lpwstr>
  </property>
  <property fmtid="{D5CDD505-2E9C-101B-9397-08002B2CF9AE}" pid="8" name="MSIP_Label_f43b7177-c66c-4b22-a350-7ee86f9a1e74_ActionId">
    <vt:lpwstr>442f25a8-13d5-43d5-b006-be9db6dfff0d</vt:lpwstr>
  </property>
  <property fmtid="{D5CDD505-2E9C-101B-9397-08002B2CF9AE}" pid="9" name="MSIP_Label_f43b7177-c66c-4b22-a350-7ee86f9a1e74_ContentBits">
    <vt:lpwstr>2</vt:lpwstr>
  </property>
  <property fmtid="{D5CDD505-2E9C-101B-9397-08002B2CF9AE}" pid="10" name="MSIP_Label_f43b7177-c66c-4b22-a350-7ee86f9a1e74_Tag">
    <vt:lpwstr>10, 3, 0, 2</vt:lpwstr>
  </property>
  <property fmtid="{D5CDD505-2E9C-101B-9397-08002B2CF9AE}" pid="11" name="ClassificationContentMarkingFooterLocations">
    <vt:lpwstr>Office Theme:3</vt:lpwstr>
  </property>
  <property fmtid="{D5CDD505-2E9C-101B-9397-08002B2CF9AE}" pid="12" name="ClassificationContentMarkingFooterText">
    <vt:lpwstr>C1 - Internal use</vt:lpwstr>
  </property>
  <property fmtid="{D5CDD505-2E9C-101B-9397-08002B2CF9AE}" pid="13" name="MediaServiceImageTags">
    <vt:lpwstr/>
  </property>
</Properties>
</file>